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24.svg" ContentType="image/svg+xml"/>
  <Override PartName="/ppt/media/image26.svg" ContentType="image/svg+xml"/>
  <Override PartName="/ppt/media/image28.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7"/>
  </p:handoutMasterIdLst>
  <p:sldIdLst>
    <p:sldId id="320" r:id="rId3"/>
    <p:sldId id="875" r:id="rId5"/>
    <p:sldId id="429" r:id="rId6"/>
    <p:sldId id="428" r:id="rId7"/>
    <p:sldId id="444" r:id="rId8"/>
    <p:sldId id="447" r:id="rId9"/>
    <p:sldId id="992" r:id="rId10"/>
    <p:sldId id="993" r:id="rId11"/>
    <p:sldId id="994" r:id="rId12"/>
    <p:sldId id="446" r:id="rId13"/>
    <p:sldId id="449" r:id="rId14"/>
    <p:sldId id="448" r:id="rId15"/>
    <p:sldId id="451" r:id="rId16"/>
    <p:sldId id="876" r:id="rId17"/>
    <p:sldId id="432" r:id="rId18"/>
    <p:sldId id="433" r:id="rId19"/>
    <p:sldId id="705" r:id="rId20"/>
    <p:sldId id="435" r:id="rId21"/>
    <p:sldId id="486" r:id="rId22"/>
    <p:sldId id="525" r:id="rId23"/>
    <p:sldId id="526" r:id="rId24"/>
    <p:sldId id="484" r:id="rId25"/>
    <p:sldId id="524" r:id="rId26"/>
    <p:sldId id="487" r:id="rId27"/>
    <p:sldId id="488" r:id="rId28"/>
    <p:sldId id="489" r:id="rId29"/>
    <p:sldId id="879" r:id="rId30"/>
    <p:sldId id="707" r:id="rId31"/>
    <p:sldId id="517" r:id="rId32"/>
    <p:sldId id="519" r:id="rId33"/>
    <p:sldId id="520" r:id="rId34"/>
    <p:sldId id="877" r:id="rId35"/>
    <p:sldId id="482" r:id="rId36"/>
    <p:sldId id="880" r:id="rId37"/>
    <p:sldId id="921" r:id="rId38"/>
    <p:sldId id="923" r:id="rId39"/>
    <p:sldId id="881" r:id="rId40"/>
    <p:sldId id="882" r:id="rId41"/>
    <p:sldId id="883" r:id="rId42"/>
    <p:sldId id="884" r:id="rId43"/>
    <p:sldId id="885" r:id="rId44"/>
    <p:sldId id="918" r:id="rId45"/>
    <p:sldId id="919" r:id="rId46"/>
    <p:sldId id="944" r:id="rId47"/>
    <p:sldId id="943" r:id="rId48"/>
    <p:sldId id="970" r:id="rId49"/>
    <p:sldId id="483" r:id="rId50"/>
    <p:sldId id="441" r:id="rId51"/>
    <p:sldId id="916" r:id="rId52"/>
    <p:sldId id="945" r:id="rId53"/>
    <p:sldId id="938" r:id="rId54"/>
    <p:sldId id="946" r:id="rId55"/>
    <p:sldId id="947" r:id="rId56"/>
    <p:sldId id="948" r:id="rId57"/>
    <p:sldId id="958" r:id="rId58"/>
    <p:sldId id="959" r:id="rId59"/>
    <p:sldId id="960" r:id="rId60"/>
    <p:sldId id="917" r:id="rId61"/>
    <p:sldId id="962" r:id="rId62"/>
    <p:sldId id="963" r:id="rId63"/>
    <p:sldId id="965" r:id="rId64"/>
    <p:sldId id="964" r:id="rId65"/>
    <p:sldId id="494" r:id="rId66"/>
    <p:sldId id="978" r:id="rId67"/>
    <p:sldId id="979" r:id="rId68"/>
    <p:sldId id="980" r:id="rId69"/>
    <p:sldId id="981" r:id="rId70"/>
    <p:sldId id="982" r:id="rId71"/>
    <p:sldId id="983" r:id="rId72"/>
    <p:sldId id="984" r:id="rId73"/>
    <p:sldId id="985" r:id="rId74"/>
    <p:sldId id="986" r:id="rId75"/>
    <p:sldId id="988" r:id="rId76"/>
    <p:sldId id="987" r:id="rId77"/>
    <p:sldId id="989" r:id="rId78"/>
    <p:sldId id="967" r:id="rId79"/>
    <p:sldId id="968" r:id="rId80"/>
    <p:sldId id="969" r:id="rId81"/>
    <p:sldId id="990" r:id="rId82"/>
    <p:sldId id="991" r:id="rId83"/>
    <p:sldId id="977" r:id="rId84"/>
    <p:sldId id="495" r:id="rId85"/>
    <p:sldId id="878" r:id="rId86"/>
  </p:sldIdLst>
  <p:sldSz cx="12192000" cy="6858000"/>
  <p:notesSz cx="9144000" cy="6858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95f1346-063e-4678-91ce-d01d39aa3504}">
          <p14:sldIdLst>
            <p14:sldId id="320"/>
            <p14:sldId id="875"/>
            <p14:sldId id="429"/>
          </p14:sldIdLst>
        </p14:section>
        <p14:section name="压缩包" id="{9e947a7f-3919-4dc4-9a88-cad8b295e8c9}">
          <p14:sldIdLst>
            <p14:sldId id="428"/>
            <p14:sldId id="444"/>
            <p14:sldId id="447"/>
            <p14:sldId id="992"/>
            <p14:sldId id="993"/>
            <p14:sldId id="994"/>
            <p14:sldId id="446"/>
            <p14:sldId id="449"/>
            <p14:sldId id="448"/>
            <p14:sldId id="451"/>
          </p14:sldIdLst>
        </p14:section>
        <p14:section name="隐写--文件篇" id="{f33ac082-7065-4c7a-a9e0-5d492d5a5ea0}">
          <p14:sldIdLst>
            <p14:sldId id="876"/>
            <p14:sldId id="432"/>
            <p14:sldId id="433"/>
            <p14:sldId id="705"/>
            <p14:sldId id="435"/>
            <p14:sldId id="486"/>
            <p14:sldId id="525"/>
            <p14:sldId id="526"/>
            <p14:sldId id="484"/>
            <p14:sldId id="524"/>
            <p14:sldId id="487"/>
            <p14:sldId id="488"/>
            <p14:sldId id="489"/>
          </p14:sldIdLst>
        </p14:section>
        <p14:section name="隐写--流媒体篇" id="{fe77a894-e4cc-46eb-8e86-3537221ac218}">
          <p14:sldIdLst>
            <p14:sldId id="879"/>
            <p14:sldId id="707"/>
            <p14:sldId id="517"/>
            <p14:sldId id="519"/>
            <p14:sldId id="520"/>
          </p14:sldIdLst>
        </p14:section>
        <p14:section name="流量分析" id="{5d7a7ffc-ee69-4bb0-8f26-d5820059edc6}">
          <p14:sldIdLst>
            <p14:sldId id="877"/>
            <p14:sldId id="482"/>
            <p14:sldId id="880"/>
            <p14:sldId id="921"/>
            <p14:sldId id="923"/>
            <p14:sldId id="881"/>
            <p14:sldId id="882"/>
            <p14:sldId id="883"/>
            <p14:sldId id="884"/>
            <p14:sldId id="885"/>
            <p14:sldId id="918"/>
            <p14:sldId id="919"/>
            <p14:sldId id="944"/>
            <p14:sldId id="943"/>
            <p14:sldId id="970"/>
            <p14:sldId id="483"/>
            <p14:sldId id="441"/>
            <p14:sldId id="916"/>
            <p14:sldId id="945"/>
            <p14:sldId id="938"/>
            <p14:sldId id="946"/>
            <p14:sldId id="947"/>
            <p14:sldId id="948"/>
            <p14:sldId id="958"/>
            <p14:sldId id="959"/>
            <p14:sldId id="960"/>
            <p14:sldId id="917"/>
            <p14:sldId id="962"/>
            <p14:sldId id="963"/>
            <p14:sldId id="965"/>
            <p14:sldId id="964"/>
            <p14:sldId id="494"/>
            <p14:sldId id="978"/>
            <p14:sldId id="979"/>
            <p14:sldId id="980"/>
            <p14:sldId id="981"/>
            <p14:sldId id="982"/>
            <p14:sldId id="983"/>
            <p14:sldId id="984"/>
            <p14:sldId id="985"/>
            <p14:sldId id="986"/>
            <p14:sldId id="988"/>
            <p14:sldId id="987"/>
            <p14:sldId id="989"/>
            <p14:sldId id="967"/>
            <p14:sldId id="968"/>
            <p14:sldId id="969"/>
            <p14:sldId id="990"/>
            <p14:sldId id="991"/>
            <p14:sldId id="977"/>
            <p14:sldId id="495"/>
            <p14:sldId id="878"/>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 id="11" name="ly" initials="l" lastIdx="1" clrIdx="1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162A7"/>
    <a:srgbClr val="C70019"/>
    <a:srgbClr val="232531"/>
    <a:srgbClr val="FFFFFF"/>
    <a:srgbClr val="FFB9C5"/>
    <a:srgbClr val="CAE8FC"/>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36"/>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gs" Target="tags/tag136.xml"/><Relationship Id="rId91" Type="http://schemas.openxmlformats.org/officeDocument/2006/relationships/commentAuthors" Target="commentAuthors.xml"/><Relationship Id="rId90" Type="http://schemas.openxmlformats.org/officeDocument/2006/relationships/tableStyles" Target="tableStyles.xml"/><Relationship Id="rId9" Type="http://schemas.openxmlformats.org/officeDocument/2006/relationships/slide" Target="slides/slide6.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handoutMaster" Target="handoutMasters/handoutMaster1.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6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6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6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lang="zh-CN" altLang="en-US" b="1">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lang="zh-CN" altLang="en-US" b="1">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lang="zh-CN" altLang="en-US" b="1">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lang="zh-CN" altLang="en-US">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lang="zh-CN" altLang="en-US">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1">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lang="zh-CN" altLang="en-US">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lang="zh-CN" altLang="en-US">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lang="zh-CN" altLang="en-US">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lang="zh-CN" altLang="en-US">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endParaRPr lang="zh-CN">
              <a:solidFill>
                <a:srgbClr val="0162A7"/>
              </a:solidFill>
              <a:sym typeface="+mn-ea"/>
            </a:endParaRPr>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a:p>
        </p:txBody>
      </p:sp>
      <p:sp>
        <p:nvSpPr>
          <p:cNvPr id="4" name="灯片编号占位符 3"/>
          <p:cNvSpPr>
            <a:spLocks noGrp="1"/>
          </p:cNvSpPr>
          <p:nvPr>
            <p:ph type="sldNum" sz="quarter" idx="10"/>
          </p:nvPr>
        </p:nvSpPr>
        <p:spPr/>
        <p:txBody>
          <a:bodyPr/>
          <a:lstStyle/>
          <a:p>
            <a:fld id="{ED9D2EB7-9320-44A0-82C5-460DD9B130B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6" Type="http://schemas.openxmlformats.org/officeDocument/2006/relationships/tags" Target="../tags/tag13.xml"/><Relationship Id="rId15" Type="http://schemas.openxmlformats.org/officeDocument/2006/relationships/image" Target="../media/image2.png"/><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tags" Target="../tags/tag15.xml"/><Relationship Id="rId3" Type="http://schemas.openxmlformats.org/officeDocument/2006/relationships/image" Target="../media/image8.png"/><Relationship Id="rId2" Type="http://schemas.openxmlformats.org/officeDocument/2006/relationships/tags" Target="../tags/tag1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PA_任意多边形 5"/>
          <p:cNvSpPr/>
          <p:nvPr userDrawn="1">
            <p:custDataLst>
              <p:tags r:id="rId2"/>
            </p:custDataLst>
          </p:nvPr>
        </p:nvSpPr>
        <p:spPr bwMode="auto">
          <a:xfrm>
            <a:off x="0" y="1381374"/>
            <a:ext cx="8105565" cy="4091077"/>
          </a:xfrm>
          <a:custGeom>
            <a:avLst/>
            <a:gdLst>
              <a:gd name="T0" fmla="*/ 1346 w 2540"/>
              <a:gd name="T1" fmla="*/ 1282 h 1282"/>
              <a:gd name="T2" fmla="*/ 0 w 2540"/>
              <a:gd name="T3" fmla="*/ 1282 h 1282"/>
              <a:gd name="T4" fmla="*/ 0 w 2540"/>
              <a:gd name="T5" fmla="*/ 0 h 1282"/>
              <a:gd name="T6" fmla="*/ 2540 w 2540"/>
              <a:gd name="T7" fmla="*/ 0 h 1282"/>
              <a:gd name="T8" fmla="*/ 1346 w 2540"/>
              <a:gd name="T9" fmla="*/ 1282 h 1282"/>
            </a:gdLst>
            <a:ahLst/>
            <a:cxnLst>
              <a:cxn ang="0">
                <a:pos x="T0" y="T1"/>
              </a:cxn>
              <a:cxn ang="0">
                <a:pos x="T2" y="T3"/>
              </a:cxn>
              <a:cxn ang="0">
                <a:pos x="T4" y="T5"/>
              </a:cxn>
              <a:cxn ang="0">
                <a:pos x="T6" y="T7"/>
              </a:cxn>
              <a:cxn ang="0">
                <a:pos x="T8" y="T9"/>
              </a:cxn>
            </a:cxnLst>
            <a:rect l="0" t="0" r="r" b="b"/>
            <a:pathLst>
              <a:path w="2540" h="1282">
                <a:moveTo>
                  <a:pt x="1346" y="1282"/>
                </a:moveTo>
                <a:lnTo>
                  <a:pt x="0" y="1282"/>
                </a:lnTo>
                <a:lnTo>
                  <a:pt x="0" y="0"/>
                </a:lnTo>
                <a:lnTo>
                  <a:pt x="2540" y="0"/>
                </a:lnTo>
                <a:lnTo>
                  <a:pt x="1346" y="1282"/>
                </a:lnTo>
                <a:close/>
              </a:path>
            </a:pathLst>
          </a:custGeom>
          <a:blipFill dpi="0" rotWithShape="1">
            <a:blip r:embed="rId3"/>
            <a:srcRect/>
            <a:stretch>
              <a:fillRect t="-25000" b="-10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1" name="PA_任意多边形 9"/>
          <p:cNvSpPr/>
          <p:nvPr userDrawn="1">
            <p:custDataLst>
              <p:tags r:id="rId4"/>
            </p:custDataLst>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任意多边形 13"/>
          <p:cNvSpPr/>
          <p:nvPr userDrawn="1">
            <p:custDataLst>
              <p:tags r:id="rId5"/>
            </p:custDataLst>
          </p:nvPr>
        </p:nvSpPr>
        <p:spPr bwMode="auto">
          <a:xfrm>
            <a:off x="4839550" y="1373119"/>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任意多边形 17"/>
          <p:cNvSpPr/>
          <p:nvPr userDrawn="1">
            <p:custDataLst>
              <p:tags r:id="rId6"/>
            </p:custDataLst>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矩形 19"/>
          <p:cNvSpPr>
            <a:spLocks noChangeArrowheads="1"/>
          </p:cNvSpPr>
          <p:nvPr userDrawn="1">
            <p:custDataLst>
              <p:tags r:id="rId7"/>
            </p:custDataLst>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矩形 20"/>
          <p:cNvSpPr>
            <a:spLocks noChangeArrowheads="1"/>
          </p:cNvSpPr>
          <p:nvPr userDrawn="1">
            <p:custDataLst>
              <p:tags r:id="rId8"/>
            </p:custDataLst>
          </p:nvPr>
        </p:nvSpPr>
        <p:spPr bwMode="auto">
          <a:xfrm>
            <a:off x="0" y="816538"/>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矩形 21"/>
          <p:cNvSpPr>
            <a:spLocks noChangeArrowheads="1"/>
          </p:cNvSpPr>
          <p:nvPr userDrawn="1">
            <p:custDataLst>
              <p:tags r:id="rId9"/>
            </p:custDataLst>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22"/>
          <p:cNvSpPr/>
          <p:nvPr userDrawn="1">
            <p:custDataLst>
              <p:tags r:id="rId10"/>
            </p:custDataLst>
          </p:nvPr>
        </p:nvSpPr>
        <p:spPr bwMode="auto">
          <a:xfrm>
            <a:off x="0" y="5718171"/>
            <a:ext cx="4110224" cy="756308"/>
          </a:xfrm>
          <a:custGeom>
            <a:avLst/>
            <a:gdLst>
              <a:gd name="T0" fmla="*/ 1060 w 1288"/>
              <a:gd name="T1" fmla="*/ 237 h 237"/>
              <a:gd name="T2" fmla="*/ 0 w 1288"/>
              <a:gd name="T3" fmla="*/ 237 h 237"/>
              <a:gd name="T4" fmla="*/ 0 w 1288"/>
              <a:gd name="T5" fmla="*/ 0 h 237"/>
              <a:gd name="T6" fmla="*/ 1288 w 1288"/>
              <a:gd name="T7" fmla="*/ 0 h 237"/>
              <a:gd name="T8" fmla="*/ 1060 w 1288"/>
              <a:gd name="T9" fmla="*/ 237 h 237"/>
            </a:gdLst>
            <a:ahLst/>
            <a:cxnLst>
              <a:cxn ang="0">
                <a:pos x="T0" y="T1"/>
              </a:cxn>
              <a:cxn ang="0">
                <a:pos x="T2" y="T3"/>
              </a:cxn>
              <a:cxn ang="0">
                <a:pos x="T4" y="T5"/>
              </a:cxn>
              <a:cxn ang="0">
                <a:pos x="T6" y="T7"/>
              </a:cxn>
              <a:cxn ang="0">
                <a:pos x="T8" y="T9"/>
              </a:cxn>
            </a:cxnLst>
            <a:rect l="0" t="0" r="r" b="b"/>
            <a:pathLst>
              <a:path w="1288" h="237">
                <a:moveTo>
                  <a:pt x="1060" y="237"/>
                </a:moveTo>
                <a:lnTo>
                  <a:pt x="0" y="237"/>
                </a:lnTo>
                <a:lnTo>
                  <a:pt x="0" y="0"/>
                </a:lnTo>
                <a:lnTo>
                  <a:pt x="1288" y="0"/>
                </a:lnTo>
                <a:lnTo>
                  <a:pt x="1060" y="237"/>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28" name="PA_直接连接符 27"/>
          <p:cNvCxnSpPr/>
          <p:nvPr userDrawn="1">
            <p:custDataLst>
              <p:tags r:id="rId11"/>
            </p:custDataLst>
          </p:nvPr>
        </p:nvCxnSpPr>
        <p:spPr>
          <a:xfrm>
            <a:off x="6109853" y="45880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PA_文本框 28"/>
          <p:cNvSpPr txBox="1"/>
          <p:nvPr userDrawn="1">
            <p:custDataLst>
              <p:tags r:id="rId12"/>
            </p:custDataLst>
          </p:nvPr>
        </p:nvSpPr>
        <p:spPr>
          <a:xfrm>
            <a:off x="9852872" y="480485"/>
            <a:ext cx="1808480" cy="58356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传承高铁</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PA_文本框 29"/>
          <p:cNvSpPr txBox="1"/>
          <p:nvPr userDrawn="1">
            <p:custDataLst>
              <p:tags r:id="rId13"/>
            </p:custDataLst>
          </p:nvPr>
        </p:nvSpPr>
        <p:spPr>
          <a:xfrm>
            <a:off x="8146701" y="4650680"/>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PA_文本框 28"/>
          <p:cNvSpPr txBox="1"/>
          <p:nvPr userDrawn="1">
            <p:custDataLst>
              <p:tags r:id="rId14"/>
            </p:custDataLst>
          </p:nvPr>
        </p:nvSpPr>
        <p:spPr>
          <a:xfrm>
            <a:off x="697597" y="5804871"/>
            <a:ext cx="1808480" cy="5835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8" name="Group 4"/>
          <p:cNvGrpSpPr>
            <a:grpSpLocks noChangeAspect="1"/>
          </p:cNvGrpSpPr>
          <p:nvPr userDrawn="1"/>
        </p:nvGrpSpPr>
        <p:grpSpPr bwMode="auto">
          <a:xfrm>
            <a:off x="267335" y="21145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10" name="图片 9"/>
          <p:cNvPicPr>
            <a:picLocks noChangeAspect="1"/>
          </p:cNvPicPr>
          <p:nvPr userDrawn="1"/>
        </p:nvPicPr>
        <p:blipFill>
          <a:blip r:embed="rId15"/>
          <a:stretch>
            <a:fillRect/>
          </a:stretch>
        </p:blipFill>
        <p:spPr>
          <a:xfrm>
            <a:off x="8231746" y="2042809"/>
            <a:ext cx="652329" cy="652329"/>
          </a:xfrm>
          <a:prstGeom prst="rect">
            <a:avLst/>
          </a:prstGeom>
        </p:spPr>
      </p:pic>
      <p:sp>
        <p:nvSpPr>
          <p:cNvPr id="12" name="标题 11"/>
          <p:cNvSpPr>
            <a:spLocks noGrp="1"/>
          </p:cNvSpPr>
          <p:nvPr>
            <p:ph type="title" hasCustomPrompt="1"/>
          </p:nvPr>
        </p:nvSpPr>
        <p:spPr>
          <a:xfrm>
            <a:off x="6534785" y="3102610"/>
            <a:ext cx="4888230" cy="577215"/>
          </a:xfrm>
        </p:spPr>
        <p:txBody>
          <a:bodyPr>
            <a:noAutofit/>
          </a:bodyPr>
          <a:lstStyle>
            <a:lvl1pPr algn="r">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r>
              <a:rPr lang="zh-CN" altLang="en-US" dirty="0"/>
              <a:t>单击此处编辑</a:t>
            </a:r>
            <a:r>
              <a:rPr lang="zh-CN" altLang="en-US" dirty="0"/>
              <a:t>标题</a:t>
            </a:r>
            <a:endParaRPr lang="zh-CN" altLang="en-US" dirty="0"/>
          </a:p>
        </p:txBody>
      </p:sp>
      <p:sp>
        <p:nvSpPr>
          <p:cNvPr id="33" name="文本占位符 32"/>
          <p:cNvSpPr>
            <a:spLocks noGrp="1"/>
          </p:cNvSpPr>
          <p:nvPr>
            <p:ph type="body" idx="10" hasCustomPrompt="1"/>
          </p:nvPr>
        </p:nvSpPr>
        <p:spPr>
          <a:xfrm>
            <a:off x="7786370" y="3943985"/>
            <a:ext cx="3622675" cy="377825"/>
          </a:xfrm>
        </p:spPr>
        <p:txBody>
          <a:bodyPr vert="horz" lIns="90170" tIns="46990" rIns="90170" bIns="46990" rtlCol="0" anchor="ctr" anchorCtr="0">
            <a:noAutofit/>
          </a:bodyPr>
          <a:lstStyle>
            <a:lvl1pPr marL="0" marR="0" algn="r" defTabSz="914400" rtl="0" eaLnBrk="1" fontAlgn="auto" latinLnBrk="0" hangingPunct="1">
              <a:lnSpc>
                <a:spcPct val="100000"/>
              </a:lnSpc>
              <a:buClrTx/>
              <a:buSzTx/>
              <a:buFontTx/>
              <a:buNone/>
              <a:defRPr kumimoji="0" lang="zh-CN" altLang="en-US" sz="2800" b="1" i="0" u="none" strike="noStrike" kern="1200" cap="none" spc="0" normalizeH="0" baseline="0" noProof="1" dirty="0">
                <a:solidFill>
                  <a:schemeClr val="bg1"/>
                </a:solidFill>
                <a:latin typeface="+mn-lt"/>
                <a:ea typeface="+mn-ea"/>
                <a:cs typeface="+mn-cs"/>
              </a:defRPr>
            </a:lvl1pPr>
          </a:lstStyle>
          <a:p>
            <a:pPr lvl="0"/>
            <a:r>
              <a:rPr>
                <a:sym typeface="+mn-ea"/>
              </a:rPr>
              <a:t>单击此处编辑</a:t>
            </a:r>
            <a:r>
              <a:rPr>
                <a:sym typeface="+mn-ea"/>
              </a:rPr>
              <a:t>小标题</a:t>
            </a:r>
            <a:endParaRPr>
              <a:sym typeface="+mn-ea"/>
            </a:endParaRPr>
          </a:p>
        </p:txBody>
      </p:sp>
      <p:sp>
        <p:nvSpPr>
          <p:cNvPr id="34" name="文本占位符 33"/>
          <p:cNvSpPr>
            <a:spLocks noGrp="1"/>
          </p:cNvSpPr>
          <p:nvPr>
            <p:ph type="body" idx="11" hasCustomPrompt="1"/>
          </p:nvPr>
        </p:nvSpPr>
        <p:spPr>
          <a:xfrm>
            <a:off x="7970520" y="5026660"/>
            <a:ext cx="3423920" cy="448310"/>
          </a:xfrm>
        </p:spPr>
        <p:txBody>
          <a:bodyPr vert="horz" wrap="square" lIns="91440" tIns="45720" rIns="91440" bIns="45720" rtlCol="0" anchor="ctr" anchorCtr="0">
            <a:normAutofit/>
          </a:bodyPr>
          <a:lstStyle>
            <a:lvl1pPr marL="0" marR="0" lvl="0" algn="r" defTabSz="914400" rtl="0" eaLnBrk="1" fontAlgn="auto" latinLnBrk="0" hangingPunct="1">
              <a:lnSpc>
                <a:spcPct val="100000"/>
              </a:lnSpc>
              <a:spcBef>
                <a:spcPts val="0"/>
              </a:spcBef>
              <a:spcAft>
                <a:spcPts val="0"/>
              </a:spcAft>
              <a:buClrTx/>
              <a:buSzTx/>
              <a:buFontTx/>
              <a:buNone/>
              <a:defRPr>
                <a:solidFill>
                  <a:schemeClr val="bg1"/>
                </a:solidFill>
              </a:defRPr>
            </a:lvl1pPr>
          </a:lstStyle>
          <a:p>
            <a:pPr lvl="0"/>
            <a:r>
              <a:rPr>
                <a:sym typeface="+mn-ea"/>
              </a:rPr>
              <a:t>单击</a:t>
            </a:r>
            <a:r>
              <a:rPr>
                <a:sym typeface="+mn-ea"/>
              </a:rPr>
              <a:t>此处编辑</a:t>
            </a:r>
            <a:r>
              <a:rPr>
                <a:sym typeface="+mn-ea"/>
              </a:rPr>
              <a:t>时间</a:t>
            </a:r>
            <a:endParaRPr>
              <a:sym typeface="+mn-ea"/>
            </a:endParaRPr>
          </a:p>
        </p:txBody>
      </p:sp>
      <p:sp>
        <p:nvSpPr>
          <p:cNvPr id="35" name="灯片编号占位符 34"/>
          <p:cNvSpPr>
            <a:spLocks noGrp="1"/>
          </p:cNvSpPr>
          <p:nvPr>
            <p:ph type="sldNum" sz="quarter" idx="12"/>
          </p:nvPr>
        </p:nvSpPr>
        <p:spPr/>
        <p:txBody>
          <a:bodyPr/>
          <a:p>
            <a:fld id="{081D4568-8B36-48D6-98CF-39DF4C18A753}" type="slidenum">
              <a:rPr lang="zh-CN" altLang="en-US" smtClean="0"/>
            </a:fld>
            <a:endParaRPr lang="zh-CN" altLang="en-US"/>
          </a:p>
        </p:txBody>
      </p:sp>
      <p:sp>
        <p:nvSpPr>
          <p:cNvPr id="5" name="PA_文本框 26"/>
          <p:cNvSpPr txBox="1"/>
          <p:nvPr userDrawn="1">
            <p:custDataLst>
              <p:tags r:id="rId16"/>
            </p:custDataLst>
          </p:nvPr>
        </p:nvSpPr>
        <p:spPr>
          <a:xfrm>
            <a:off x="9008555" y="1968679"/>
            <a:ext cx="2441694" cy="769441"/>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天机系列</a:t>
            </a:r>
            <a:endPar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8" name="Rectangle 5"/>
          <p:cNvSpPr>
            <a:spLocks noChangeArrowheads="1"/>
          </p:cNvSpPr>
          <p:nvPr userDrawn="1"/>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userDrawn="1"/>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6"/>
          <p:cNvSpPr/>
          <p:nvPr userDrawn="1"/>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userDrawn="1"/>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灯片编号占位符 15"/>
          <p:cNvSpPr>
            <a:spLocks noGrp="1"/>
          </p:cNvSpPr>
          <p:nvPr>
            <p:ph type="sldNum" sz="quarter" idx="12"/>
          </p:nvPr>
        </p:nvSpPr>
        <p:spPr/>
        <p:txBody>
          <a:bodyPr/>
          <a:p>
            <a:fld id="{565CE74E-AB26-4998-AD42-012C4C1AD076}" type="slidenum">
              <a:rPr lang="zh-CN" altLang="en-US" smtClean="0"/>
            </a:fld>
            <a:endParaRPr lang="zh-CN" altLang="en-US"/>
          </a:p>
        </p:txBody>
      </p:sp>
      <p:sp>
        <p:nvSpPr>
          <p:cNvPr id="19" name="文本占位符 18"/>
          <p:cNvSpPr>
            <a:spLocks noGrp="1"/>
          </p:cNvSpPr>
          <p:nvPr>
            <p:ph type="body" idx="13" hasCustomPrompt="1"/>
          </p:nvPr>
        </p:nvSpPr>
        <p:spPr>
          <a:xfrm>
            <a:off x="5416550" y="3176905"/>
            <a:ext cx="727710" cy="359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lvl1pPr marL="0" marR="0" lvl="0" algn="ctr" defTabSz="914400" rtl="0" eaLnBrk="1" fontAlgn="auto" latinLnBrk="0" hangingPunct="1">
              <a:lnSpc>
                <a:spcPct val="100000"/>
              </a:lnSpc>
              <a:spcBef>
                <a:spcPts val="0"/>
              </a:spcBef>
              <a:spcAft>
                <a:spcPts val="0"/>
              </a:spcAft>
              <a:buClrTx/>
              <a:buSzTx/>
              <a:buFontTx/>
              <a:buNone/>
              <a:defRPr/>
            </a:lvl1pPr>
            <a:lvl2pPr marL="457200" lvl="1" algn="l" defTabSz="914400" rtl="0" eaLnBrk="1" latinLnBrk="0" hangingPunct="1">
              <a:defRPr sz="1800" kern="1200">
                <a:solidFill>
                  <a:schemeClr val="lt1"/>
                </a:solidFill>
                <a:latin typeface="+mn-lt"/>
                <a:ea typeface="+mn-ea"/>
                <a:cs typeface="+mn-cs"/>
              </a:defRPr>
            </a:lvl2pPr>
            <a:lvl3pPr marL="914400" lvl="2" algn="l" defTabSz="914400" rtl="0" eaLnBrk="1" latinLnBrk="0" hangingPunct="1">
              <a:defRPr sz="1800" kern="1200">
                <a:solidFill>
                  <a:schemeClr val="lt1"/>
                </a:solidFill>
                <a:latin typeface="+mn-lt"/>
                <a:ea typeface="+mn-ea"/>
                <a:cs typeface="+mn-cs"/>
              </a:defRPr>
            </a:lvl3pPr>
            <a:lvl4pPr marL="1371600" lvl="3" algn="l" defTabSz="914400" rtl="0" eaLnBrk="1" latinLnBrk="0" hangingPunct="1">
              <a:defRPr sz="1800" kern="1200">
                <a:solidFill>
                  <a:schemeClr val="lt1"/>
                </a:solidFill>
                <a:latin typeface="+mn-lt"/>
                <a:ea typeface="+mn-ea"/>
                <a:cs typeface="+mn-cs"/>
              </a:defRPr>
            </a:lvl4pPr>
            <a:lvl5pPr marL="1828800" lvl="4" algn="l" defTabSz="914400" rtl="0" eaLnBrk="1" latinLnBrk="0" hangingPunct="1">
              <a:defRPr sz="1800" kern="1200">
                <a:solidFill>
                  <a:schemeClr val="lt1"/>
                </a:solidFill>
                <a:latin typeface="+mn-lt"/>
                <a:ea typeface="+mn-ea"/>
                <a:cs typeface="+mn-cs"/>
              </a:defRPr>
            </a:lvl5pPr>
          </a:lstStyle>
          <a:p>
            <a:pPr lvl="0"/>
            <a:r>
              <a:rPr>
                <a:sym typeface="+mn-ea"/>
              </a:rPr>
              <a:t>01</a:t>
            </a:r>
            <a:endParaRPr>
              <a:sym typeface="+mn-ea"/>
            </a:endParaRPr>
          </a:p>
        </p:txBody>
      </p:sp>
      <p:sp>
        <p:nvSpPr>
          <p:cNvPr id="2" name="文本占位符 1"/>
          <p:cNvSpPr>
            <a:spLocks noGrp="1"/>
          </p:cNvSpPr>
          <p:nvPr>
            <p:ph type="body" idx="14" hasCustomPrompt="1"/>
          </p:nvPr>
        </p:nvSpPr>
        <p:spPr>
          <a:xfrm>
            <a:off x="756920" y="2937510"/>
            <a:ext cx="3886200" cy="838200"/>
          </a:xfrm>
        </p:spPr>
        <p:txBody>
          <a:bodyPr vert="horz" lIns="90170" tIns="46990" rIns="90170" bIns="46990" rtlCol="0" anchor="ctr" anchorCtr="0">
            <a:noAutofit/>
          </a:bodyPr>
          <a:lstStyle>
            <a:lvl1pPr marL="0" marR="0" algn="l" defTabSz="914400" rtl="0" eaLnBrk="1" fontAlgn="auto" latinLnBrk="0" hangingPunct="1">
              <a:lnSpc>
                <a:spcPct val="100000"/>
              </a:lnSpc>
              <a:buClrTx/>
              <a:buSzTx/>
              <a:buFontTx/>
              <a:buNone/>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pPr lvl="0"/>
            <a:r>
              <a:rPr>
                <a:sym typeface="+mn-ea"/>
              </a:rPr>
              <a:t>单击此处编辑</a:t>
            </a:r>
            <a:endParaRPr>
              <a:sym typeface="+mn-ea"/>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9650" y="392836"/>
            <a:ext cx="10515600" cy="576984"/>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 name="图片 5"/>
          <p:cNvPicPr>
            <a:picLocks noChangeAspect="1"/>
          </p:cNvPicPr>
          <p:nvPr userDrawn="1"/>
        </p:nvPicPr>
        <p:blipFill>
          <a:blip r:embed="rId2"/>
          <a:stretch>
            <a:fillRect/>
          </a:stretch>
        </p:blipFill>
        <p:spPr>
          <a:xfrm>
            <a:off x="176950" y="455484"/>
            <a:ext cx="432854" cy="43285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ldLvl="0" animBg="1"/>
      <p:bldP spid="6" grpId="1"/>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B8B2A2-61C4-4EB0-86FB-F394674D73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7" name="图片 6" descr="图表&#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 y="1384300"/>
            <a:ext cx="9706610" cy="4091305"/>
          </a:xfrm>
          <a:prstGeom prst="rect">
            <a:avLst/>
          </a:prstGeom>
        </p:spPr>
      </p:pic>
      <p:sp>
        <p:nvSpPr>
          <p:cNvPr id="11" name="Freeform 9"/>
          <p:cNvSpPr/>
          <p:nvPr userDrawn="1"/>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userDrawn="1"/>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userDrawn="1"/>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userDrawn="1"/>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userDrawn="1"/>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userDrawn="1"/>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userDrawn="1"/>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userDrawn="1"/>
        </p:nvSpPr>
        <p:spPr>
          <a:xfrm>
            <a:off x="7634729" y="2602886"/>
            <a:ext cx="4288354" cy="1323439"/>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userDrawn="1"/>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userDrawn="1"/>
        </p:nvSpPr>
        <p:spPr>
          <a:xfrm>
            <a:off x="9879748" y="458427"/>
            <a:ext cx="1877060" cy="584775"/>
          </a:xfrm>
          <a:prstGeom prst="rect">
            <a:avLst/>
          </a:prstGeom>
          <a:noFill/>
        </p:spPr>
        <p:txBody>
          <a:bodyPr wrap="squar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userDrawn="1"/>
        </p:nvSpPr>
        <p:spPr>
          <a:xfrm>
            <a:off x="8147690" y="4618806"/>
            <a:ext cx="3262432" cy="400110"/>
          </a:xfrm>
          <a:prstGeom prst="rect">
            <a:avLst/>
          </a:prstGeom>
          <a:no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9" name="Group 4"/>
          <p:cNvGrpSpPr>
            <a:grpSpLocks noChangeAspect="1"/>
          </p:cNvGrpSpPr>
          <p:nvPr userDrawn="1"/>
        </p:nvGrpSpPr>
        <p:grpSpPr bwMode="auto">
          <a:xfrm>
            <a:off x="5295995" y="133020"/>
            <a:ext cx="2749035" cy="934920"/>
            <a:chOff x="633" y="230"/>
            <a:chExt cx="1226" cy="417"/>
          </a:xfrm>
        </p:grpSpPr>
        <p:sp>
          <p:nvSpPr>
            <p:cNvPr id="10"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36" name="图片 35" descr="模糊的照片上写着字&#10;&#10;中度可信度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sp>
        <p:nvSpPr>
          <p:cNvPr id="37" name="灯片编号占位符 36"/>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a:stretch>
            <a:fillRect/>
          </a:stretch>
        </p:blipFill>
        <p:spPr>
          <a:xfrm>
            <a:off x="0" y="1"/>
            <a:ext cx="12192000" cy="6857999"/>
          </a:xfrm>
          <a:prstGeom prst="rect">
            <a:avLst/>
          </a:prstGeom>
        </p:spPr>
      </p:pic>
      <p:pic>
        <p:nvPicPr>
          <p:cNvPr id="27" name="图形 26"/>
          <p:cNvPicPr>
            <a:picLocks noChangeAspect="1"/>
          </p:cNvPicPr>
          <p:nvPr userDrawn="1">
            <p:custDataLst>
              <p:tags r:id="rId4"/>
            </p:custData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879" y="646125"/>
            <a:ext cx="900000" cy="9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6"/>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7"/>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8"/>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9"/>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0"/>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7" Type="http://schemas.openxmlformats.org/officeDocument/2006/relationships/notesSlide" Target="../notesSlides/notesSlide15.xml"/><Relationship Id="rId16" Type="http://schemas.openxmlformats.org/officeDocument/2006/relationships/slideLayout" Target="../slideLayouts/slideLayout3.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16.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image" Target="../media/image24.svg"/><Relationship Id="rId4" Type="http://schemas.openxmlformats.org/officeDocument/2006/relationships/image" Target="../media/image23.png"/><Relationship Id="rId3" Type="http://schemas.openxmlformats.org/officeDocument/2006/relationships/tags" Target="../tags/tag53.xml"/><Relationship Id="rId23" Type="http://schemas.openxmlformats.org/officeDocument/2006/relationships/notesSlide" Target="../notesSlides/notesSlide16.xml"/><Relationship Id="rId22" Type="http://schemas.openxmlformats.org/officeDocument/2006/relationships/slideLayout" Target="../slideLayouts/slideLayout3.xml"/><Relationship Id="rId21" Type="http://schemas.openxmlformats.org/officeDocument/2006/relationships/tags" Target="../tags/tag65.xml"/><Relationship Id="rId20" Type="http://schemas.openxmlformats.org/officeDocument/2006/relationships/tags" Target="../tags/tag64.xml"/><Relationship Id="rId2" Type="http://schemas.openxmlformats.org/officeDocument/2006/relationships/tags" Target="../tags/tag52.xml"/><Relationship Id="rId19" Type="http://schemas.openxmlformats.org/officeDocument/2006/relationships/image" Target="../media/image28.svg"/><Relationship Id="rId18" Type="http://schemas.openxmlformats.org/officeDocument/2006/relationships/image" Target="../media/image27.png"/><Relationship Id="rId17" Type="http://schemas.openxmlformats.org/officeDocument/2006/relationships/tags" Target="../tags/tag63.xml"/><Relationship Id="rId16" Type="http://schemas.openxmlformats.org/officeDocument/2006/relationships/tags" Target="../tags/tag62.xml"/><Relationship Id="rId15" Type="http://schemas.openxmlformats.org/officeDocument/2006/relationships/tags" Target="../tags/tag61.xml"/><Relationship Id="rId14" Type="http://schemas.openxmlformats.org/officeDocument/2006/relationships/image" Target="../media/image26.svg"/><Relationship Id="rId13" Type="http://schemas.openxmlformats.org/officeDocument/2006/relationships/image" Target="../media/image25.png"/><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5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3.xml"/><Relationship Id="rId5" Type="http://schemas.openxmlformats.org/officeDocument/2006/relationships/tags" Target="../tags/tag69.xml"/><Relationship Id="rId4" Type="http://schemas.openxmlformats.org/officeDocument/2006/relationships/image" Target="../media/image34.png"/><Relationship Id="rId3" Type="http://schemas.openxmlformats.org/officeDocument/2006/relationships/tags" Target="../tags/tag68.xml"/><Relationship Id="rId2" Type="http://schemas.openxmlformats.org/officeDocument/2006/relationships/image" Target="../media/image33.png"/><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tags" Target="../tags/tag70.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image" Target="../media/image37.png"/><Relationship Id="rId3" Type="http://schemas.openxmlformats.org/officeDocument/2006/relationships/tags" Target="../tags/tag72.xml"/><Relationship Id="rId2" Type="http://schemas.openxmlformats.org/officeDocument/2006/relationships/image" Target="../media/image36.png"/><Relationship Id="rId1" Type="http://schemas.openxmlformats.org/officeDocument/2006/relationships/tags" Target="../tags/tag71.xml"/></Relationships>
</file>

<file path=ppt/slides/_rels/slide22.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8" Type="http://schemas.openxmlformats.org/officeDocument/2006/relationships/notesSlide" Target="../notesSlides/notesSlide22.xml"/><Relationship Id="rId27" Type="http://schemas.openxmlformats.org/officeDocument/2006/relationships/slideLayout" Target="../slideLayouts/slideLayout3.xml"/><Relationship Id="rId26" Type="http://schemas.openxmlformats.org/officeDocument/2006/relationships/tags" Target="../tags/tag92.xml"/><Relationship Id="rId25" Type="http://schemas.openxmlformats.org/officeDocument/2006/relationships/tags" Target="../tags/tag91.xml"/><Relationship Id="rId24" Type="http://schemas.openxmlformats.org/officeDocument/2006/relationships/tags" Target="../tags/tag90.xml"/><Relationship Id="rId23" Type="http://schemas.openxmlformats.org/officeDocument/2006/relationships/tags" Target="../tags/tag89.xml"/><Relationship Id="rId22" Type="http://schemas.openxmlformats.org/officeDocument/2006/relationships/image" Target="../media/image43.svg"/><Relationship Id="rId21" Type="http://schemas.openxmlformats.org/officeDocument/2006/relationships/image" Target="../media/image42.png"/><Relationship Id="rId20" Type="http://schemas.openxmlformats.org/officeDocument/2006/relationships/tags" Target="../tags/tag88.xml"/><Relationship Id="rId2" Type="http://schemas.openxmlformats.org/officeDocument/2006/relationships/tags" Target="../tags/tag74.xml"/><Relationship Id="rId19" Type="http://schemas.openxmlformats.org/officeDocument/2006/relationships/tags" Target="../tags/tag87.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image" Target="../media/image41.svg"/><Relationship Id="rId12" Type="http://schemas.openxmlformats.org/officeDocument/2006/relationships/image" Target="../media/image40.png"/><Relationship Id="rId11" Type="http://schemas.openxmlformats.org/officeDocument/2006/relationships/tags" Target="../tags/tag81.xml"/><Relationship Id="rId10" Type="http://schemas.openxmlformats.org/officeDocument/2006/relationships/image" Target="../media/image39.svg"/><Relationship Id="rId1" Type="http://schemas.openxmlformats.org/officeDocument/2006/relationships/tags" Target="../tags/tag73.xml"/></Relationships>
</file>

<file path=ppt/slides/_rels/slide23.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image" Target="../media/image45.svg"/><Relationship Id="rId6" Type="http://schemas.openxmlformats.org/officeDocument/2006/relationships/image" Target="../media/image44.png"/><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3" Type="http://schemas.openxmlformats.org/officeDocument/2006/relationships/notesSlide" Target="../notesSlides/notesSlide23.xml"/><Relationship Id="rId22" Type="http://schemas.openxmlformats.org/officeDocument/2006/relationships/slideLayout" Target="../slideLayouts/slideLayout3.xml"/><Relationship Id="rId21" Type="http://schemas.openxmlformats.org/officeDocument/2006/relationships/tags" Target="../tags/tag109.xml"/><Relationship Id="rId20" Type="http://schemas.openxmlformats.org/officeDocument/2006/relationships/tags" Target="../tags/tag108.xml"/><Relationship Id="rId2" Type="http://schemas.openxmlformats.org/officeDocument/2006/relationships/tags" Target="../tags/tag94.xml"/><Relationship Id="rId19" Type="http://schemas.openxmlformats.org/officeDocument/2006/relationships/tags" Target="../tags/tag107.xml"/><Relationship Id="rId18" Type="http://schemas.openxmlformats.org/officeDocument/2006/relationships/tags" Target="../tags/tag106.xml"/><Relationship Id="rId17" Type="http://schemas.openxmlformats.org/officeDocument/2006/relationships/image" Target="../media/image47.svg"/><Relationship Id="rId16" Type="http://schemas.openxmlformats.org/officeDocument/2006/relationships/image" Target="../media/image46.png"/><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tags" Target="../tags/tag9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image" Target="../media/image51.png"/><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image" Target="../media/image50.png"/><Relationship Id="rId3" Type="http://schemas.openxmlformats.org/officeDocument/2006/relationships/tags" Target="../tags/tag112.xml"/><Relationship Id="rId2" Type="http://schemas.openxmlformats.org/officeDocument/2006/relationships/image" Target="../media/image49.png"/><Relationship Id="rId12" Type="http://schemas.openxmlformats.org/officeDocument/2006/relationships/notesSlide" Target="../notesSlides/notesSlide26.xml"/><Relationship Id="rId11" Type="http://schemas.openxmlformats.org/officeDocument/2006/relationships/slideLayout" Target="../slideLayouts/slideLayout3.xml"/><Relationship Id="rId10" Type="http://schemas.openxmlformats.org/officeDocument/2006/relationships/image" Target="../media/image52.png"/><Relationship Id="rId1" Type="http://schemas.openxmlformats.org/officeDocument/2006/relationships/tags" Target="../tags/tag1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2" Type="http://schemas.openxmlformats.org/officeDocument/2006/relationships/notesSlide" Target="../notesSlides/notesSlide28.xml"/><Relationship Id="rId11" Type="http://schemas.openxmlformats.org/officeDocument/2006/relationships/slideLayout" Target="../slideLayouts/slideLayout3.xml"/><Relationship Id="rId10" Type="http://schemas.openxmlformats.org/officeDocument/2006/relationships/tags" Target="../tags/tag124.xml"/><Relationship Id="rId1" Type="http://schemas.openxmlformats.org/officeDocument/2006/relationships/tags" Target="../tags/tag117.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3.xml"/><Relationship Id="rId4" Type="http://schemas.openxmlformats.org/officeDocument/2006/relationships/image" Target="../media/image54.png"/><Relationship Id="rId3" Type="http://schemas.openxmlformats.org/officeDocument/2006/relationships/tags" Target="../tags/tag126.xml"/><Relationship Id="rId2" Type="http://schemas.openxmlformats.org/officeDocument/2006/relationships/image" Target="../media/image53.png"/><Relationship Id="rId1" Type="http://schemas.openxmlformats.org/officeDocument/2006/relationships/tags" Target="../tags/tag125.xml"/></Relationships>
</file>

<file path=ppt/slides/_rels/slide3.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5" Type="http://schemas.openxmlformats.org/officeDocument/2006/relationships/notesSlide" Target="../notesSlides/notesSlide3.xml"/><Relationship Id="rId14" Type="http://schemas.openxmlformats.org/officeDocument/2006/relationships/slideLayout" Target="../slideLayouts/slideLayout3.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3.xml"/><Relationship Id="rId4" Type="http://schemas.openxmlformats.org/officeDocument/2006/relationships/image" Target="../media/image56.png"/><Relationship Id="rId3" Type="http://schemas.openxmlformats.org/officeDocument/2006/relationships/tags" Target="../tags/tag128.xml"/><Relationship Id="rId2" Type="http://schemas.openxmlformats.org/officeDocument/2006/relationships/image" Target="../media/image55.png"/><Relationship Id="rId1" Type="http://schemas.openxmlformats.org/officeDocument/2006/relationships/tags" Target="../tags/tag12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57.png"/><Relationship Id="rId1" Type="http://schemas.openxmlformats.org/officeDocument/2006/relationships/tags" Target="../tags/tag1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62.png"/><Relationship Id="rId1"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65.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67.png"/><Relationship Id="rId1" Type="http://schemas.openxmlformats.org/officeDocument/2006/relationships/image" Target="../media/image66.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69.png"/><Relationship Id="rId1" Type="http://schemas.openxmlformats.org/officeDocument/2006/relationships/image" Target="../media/image68.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xml"/><Relationship Id="rId2" Type="http://schemas.openxmlformats.org/officeDocument/2006/relationships/image" Target="../media/image71.png"/><Relationship Id="rId1"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image" Target="../media/image74.png"/><Relationship Id="rId1" Type="http://schemas.openxmlformats.org/officeDocument/2006/relationships/tags" Target="../tags/tag13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131.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3.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3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80.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3.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87.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3.xml"/><Relationship Id="rId2" Type="http://schemas.openxmlformats.org/officeDocument/2006/relationships/image" Target="../media/image89.png"/><Relationship Id="rId1" Type="http://schemas.openxmlformats.org/officeDocument/2006/relationships/image" Target="../media/image88.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3.xml"/><Relationship Id="rId2" Type="http://schemas.openxmlformats.org/officeDocument/2006/relationships/image" Target="../media/image90.png"/><Relationship Id="rId1" Type="http://schemas.openxmlformats.org/officeDocument/2006/relationships/image" Target="../media/image8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3.xml"/><Relationship Id="rId2" Type="http://schemas.openxmlformats.org/officeDocument/2006/relationships/image" Target="../media/image91.png"/><Relationship Id="rId1" Type="http://schemas.openxmlformats.org/officeDocument/2006/relationships/image" Target="../media/image89.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3.xml"/><Relationship Id="rId3" Type="http://schemas.openxmlformats.org/officeDocument/2006/relationships/image" Target="../media/image89.png"/><Relationship Id="rId2" Type="http://schemas.openxmlformats.org/officeDocument/2006/relationships/image" Target="../media/image93.png"/><Relationship Id="rId1" Type="http://schemas.openxmlformats.org/officeDocument/2006/relationships/image" Target="../media/image92.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3.xml"/><Relationship Id="rId2" Type="http://schemas.openxmlformats.org/officeDocument/2006/relationships/image" Target="../media/image95.png"/><Relationship Id="rId1"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image" Target="../media/image98.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3.xml"/><Relationship Id="rId2" Type="http://schemas.openxmlformats.org/officeDocument/2006/relationships/image" Target="../media/image100.png"/><Relationship Id="rId1"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image" Target="../media/image10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image" Target="../media/image111.jpe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3.xml"/><Relationship Id="rId2" Type="http://schemas.openxmlformats.org/officeDocument/2006/relationships/image" Target="../media/image113.jpeg"/><Relationship Id="rId1" Type="http://schemas.openxmlformats.org/officeDocument/2006/relationships/image" Target="../media/image112.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image" Target="../media/image1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3.xml"/><Relationship Id="rId2" Type="http://schemas.openxmlformats.org/officeDocument/2006/relationships/image" Target="../media/image116.png"/><Relationship Id="rId1" Type="http://schemas.openxmlformats.org/officeDocument/2006/relationships/image" Target="../media/image115.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1.xml"/><Relationship Id="rId5" Type="http://schemas.openxmlformats.org/officeDocument/2006/relationships/slideLayout" Target="../slideLayouts/slideLayout3.xml"/><Relationship Id="rId4" Type="http://schemas.openxmlformats.org/officeDocument/2006/relationships/image" Target="../media/image118.png"/><Relationship Id="rId3" Type="http://schemas.openxmlformats.org/officeDocument/2006/relationships/tags" Target="../tags/tag133.xml"/><Relationship Id="rId2" Type="http://schemas.openxmlformats.org/officeDocument/2006/relationships/image" Target="../media/image117.png"/><Relationship Id="rId1" Type="http://schemas.openxmlformats.org/officeDocument/2006/relationships/tags" Target="../tags/tag132.xml"/></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slideLayout" Target="../slideLayouts/slideLayout3.xml"/><Relationship Id="rId4" Type="http://schemas.openxmlformats.org/officeDocument/2006/relationships/tags" Target="../tags/tag135.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tags" Target="../tags/tag13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sym typeface="+mn-ea"/>
              </a:rPr>
              <a:t>MISC--</a:t>
            </a:r>
            <a:r>
              <a:rPr>
                <a:sym typeface="+mn-ea"/>
              </a:rPr>
              <a:t>杂项</a:t>
            </a:r>
            <a:endParaRPr>
              <a:sym typeface="+mn-ea"/>
            </a:endParaRPr>
          </a:p>
        </p:txBody>
      </p:sp>
      <p:sp>
        <p:nvSpPr>
          <p:cNvPr id="7" name="文本占位符 6"/>
          <p:cNvSpPr>
            <a:spLocks noGrp="1"/>
          </p:cNvSpPr>
          <p:nvPr>
            <p:ph type="body" idx="11"/>
          </p:nvPr>
        </p:nvSpPr>
        <p:spPr/>
        <p:txBody>
          <a:bodyPr/>
          <a:p>
            <a:r>
              <a:rPr lang="en-US" altLang="zh-CN"/>
              <a:t>2024</a:t>
            </a:r>
            <a:r>
              <a:t>年</a:t>
            </a:r>
            <a:r>
              <a:rPr lang="en-US" altLang="zh-CN"/>
              <a:t>11</a:t>
            </a:r>
            <a:r>
              <a:t>月</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30365" cy="577215"/>
          </a:xfrm>
        </p:spPr>
        <p:txBody>
          <a:bodyPr/>
          <a:p>
            <a:r>
              <a:rPr lang="en-US" altLang="zh-CN">
                <a:sym typeface="+mn-ea"/>
              </a:rPr>
              <a:t>MISC·</a:t>
            </a:r>
            <a:r>
              <a:rPr lang="zh-CN" altLang="en-US">
                <a:sym typeface="+mn-ea"/>
              </a:rPr>
              <a:t>压缩文件</a:t>
            </a:r>
            <a:r>
              <a:rPr lang="en-US" altLang="zh-CN">
                <a:sym typeface="+mn-ea"/>
              </a:rPr>
              <a:t>·</a:t>
            </a:r>
            <a:r>
              <a:rPr lang="zh-CN" altLang="en-US">
                <a:sym typeface="+mn-ea"/>
              </a:rPr>
              <a:t>伪加密</a:t>
            </a:r>
            <a:endParaRPr lang="zh-CN" altLang="en-US">
              <a:sym typeface="+mn-ea"/>
            </a:endParaRPr>
          </a:p>
        </p:txBody>
      </p:sp>
      <p:grpSp>
        <p:nvGrpSpPr>
          <p:cNvPr id="53" name="组合 52" descr="7b0a202020202274657874626f78223a20227b5c2263617465676f72795f69645c223a31303738362c5c2269645c223a32303334323032367d220a7d0a"/>
          <p:cNvGrpSpPr/>
          <p:nvPr/>
        </p:nvGrpSpPr>
        <p:grpSpPr>
          <a:xfrm>
            <a:off x="408305" y="1528445"/>
            <a:ext cx="11562715" cy="5192395"/>
            <a:chOff x="5370" y="3513"/>
            <a:chExt cx="8461" cy="3773"/>
          </a:xfrm>
        </p:grpSpPr>
        <p:sp>
          <p:nvSpPr>
            <p:cNvPr id="54" name="矩形 53"/>
            <p:cNvSpPr/>
            <p:nvPr/>
          </p:nvSpPr>
          <p:spPr>
            <a:xfrm>
              <a:off x="5370" y="3825"/>
              <a:ext cx="7755" cy="227"/>
            </a:xfrm>
            <a:prstGeom prst="rect">
              <a:avLst/>
            </a:prstGeom>
            <a:solidFill>
              <a:srgbClr val="C6E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矩形 54"/>
            <p:cNvSpPr/>
            <p:nvPr/>
          </p:nvSpPr>
          <p:spPr>
            <a:xfrm>
              <a:off x="6076" y="6750"/>
              <a:ext cx="7755" cy="227"/>
            </a:xfrm>
            <a:prstGeom prst="rect">
              <a:avLst/>
            </a:prstGeom>
            <a:solidFill>
              <a:srgbClr val="F9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矩形 55"/>
            <p:cNvSpPr/>
            <p:nvPr/>
          </p:nvSpPr>
          <p:spPr>
            <a:xfrm rot="660000">
              <a:off x="5557" y="3513"/>
              <a:ext cx="227" cy="1980"/>
            </a:xfrm>
            <a:prstGeom prst="rect">
              <a:avLst/>
            </a:prstGeom>
            <a:solidFill>
              <a:srgbClr val="F9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矩形 56"/>
            <p:cNvSpPr/>
            <p:nvPr/>
          </p:nvSpPr>
          <p:spPr>
            <a:xfrm rot="660000">
              <a:off x="13418" y="5306"/>
              <a:ext cx="227" cy="1980"/>
            </a:xfrm>
            <a:prstGeom prst="rect">
              <a:avLst/>
            </a:prstGeom>
            <a:solidFill>
              <a:srgbClr val="C6E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文本框 57"/>
            <p:cNvSpPr txBox="1"/>
            <p:nvPr/>
          </p:nvSpPr>
          <p:spPr>
            <a:xfrm>
              <a:off x="6076" y="4242"/>
              <a:ext cx="7061" cy="2304"/>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200">
                  <a:sym typeface="+mn-ea"/>
                </a:rPr>
                <a:t>伪加密技术，通常指的是那些看起来像是加密但实际上并不提供真正的加密保护的方法或技术。这些方法可能在表面上看似保护了数据，但实际上并没有提供足够的安全保障，甚至可能根本没有任何加密功能。</a:t>
              </a:r>
              <a:endParaRPr lang="zh-CN" altLang="en-US" sz="2200">
                <a:sym typeface="+mn-ea"/>
              </a:endParaRPr>
            </a:p>
            <a:p>
              <a:pPr algn="l">
                <a:lnSpc>
                  <a:spcPct val="130000"/>
                </a:lnSpc>
              </a:pPr>
              <a:endParaRPr lang="zh-CN" altLang="en-US" sz="2200">
                <a:sym typeface="+mn-ea"/>
              </a:endParaRPr>
            </a:p>
            <a:p>
              <a:pPr algn="l">
                <a:lnSpc>
                  <a:spcPct val="130000"/>
                </a:lnSpc>
                <a:buClrTx/>
                <a:buSzTx/>
                <a:buFontTx/>
              </a:pPr>
              <a:r>
                <a:rPr lang="zh-CN" altLang="en-US" sz="2200"/>
                <a:t>在CTF中，伪加密题型的考察</a:t>
              </a:r>
              <a:r>
                <a:rPr lang="zh-CN" altLang="en-US" sz="2200"/>
                <a:t>有时会和压缩包密码暴力破解同时出现，解题思路：拿到压缩包后进行密码暴力破解，破解等待时间使用工具查看压缩包编码判断是否为</a:t>
              </a:r>
              <a:r>
                <a:rPr lang="zh-CN" altLang="en-US" sz="2200"/>
                <a:t>伪加密。</a:t>
              </a:r>
              <a:endParaRPr lang="zh-CN" altLang="en-US" sz="2200"/>
            </a:p>
          </p:txBody>
        </p:sp>
      </p:grpSp>
      <p:sp>
        <p:nvSpPr>
          <p:cNvPr id="10" name="文本框 9"/>
          <p:cNvSpPr txBox="1"/>
          <p:nvPr/>
        </p:nvSpPr>
        <p:spPr>
          <a:xfrm>
            <a:off x="1558290" y="1235710"/>
            <a:ext cx="2864485" cy="521970"/>
          </a:xfrm>
          <a:prstGeom prst="rect">
            <a:avLst/>
          </a:prstGeom>
          <a:noFill/>
        </p:spPr>
        <p:txBody>
          <a:bodyPr wrap="square" rtlCol="0">
            <a:spAutoFit/>
          </a:bodyPr>
          <a:p>
            <a:r>
              <a:rPr lang="zh-CN" altLang="en-US" sz="2800" b="1">
                <a:solidFill>
                  <a:srgbClr val="0162A7"/>
                </a:solidFill>
              </a:rPr>
              <a:t>什么是伪加密？</a:t>
            </a:r>
            <a:endParaRPr lang="zh-CN" altLang="en-US" sz="2800" b="1">
              <a:solidFill>
                <a:srgbClr val="0162A7"/>
              </a:solidFill>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30365" cy="577215"/>
          </a:xfrm>
        </p:spPr>
        <p:txBody>
          <a:bodyPr/>
          <a:p>
            <a:r>
              <a:rPr lang="en-US" altLang="zh-CN">
                <a:sym typeface="+mn-ea"/>
              </a:rPr>
              <a:t>MISC·</a:t>
            </a:r>
            <a:r>
              <a:rPr lang="zh-CN" altLang="en-US">
                <a:sym typeface="+mn-ea"/>
              </a:rPr>
              <a:t>压缩文件</a:t>
            </a:r>
            <a:r>
              <a:rPr lang="en-US" altLang="zh-CN">
                <a:sym typeface="+mn-ea"/>
              </a:rPr>
              <a:t>·</a:t>
            </a:r>
            <a:r>
              <a:rPr lang="zh-CN" altLang="en-US">
                <a:sym typeface="+mn-ea"/>
              </a:rPr>
              <a:t>伪加密</a:t>
            </a:r>
            <a:r>
              <a:rPr lang="en-US" altLang="zh-CN">
                <a:sym typeface="+mn-ea"/>
              </a:rPr>
              <a:t>·</a:t>
            </a:r>
            <a:r>
              <a:rPr lang="zh-CN" altLang="en-US">
                <a:sym typeface="+mn-ea"/>
              </a:rPr>
              <a:t>工具</a:t>
            </a:r>
            <a:endParaRPr lang="zh-CN" altLang="en-US">
              <a:sym typeface="+mn-ea"/>
            </a:endParaRPr>
          </a:p>
        </p:txBody>
      </p:sp>
      <p:pic>
        <p:nvPicPr>
          <p:cNvPr id="5" name="图片 4"/>
          <p:cNvPicPr>
            <a:picLocks noChangeAspect="1"/>
          </p:cNvPicPr>
          <p:nvPr/>
        </p:nvPicPr>
        <p:blipFill>
          <a:blip r:embed="rId1"/>
          <a:stretch>
            <a:fillRect/>
          </a:stretch>
        </p:blipFill>
        <p:spPr>
          <a:xfrm>
            <a:off x="0" y="1249680"/>
            <a:ext cx="9511030" cy="5124450"/>
          </a:xfrm>
          <a:prstGeom prst="rect">
            <a:avLst/>
          </a:prstGeom>
        </p:spPr>
      </p:pic>
      <p:sp>
        <p:nvSpPr>
          <p:cNvPr id="7" name="文本框 6"/>
          <p:cNvSpPr txBox="1"/>
          <p:nvPr/>
        </p:nvSpPr>
        <p:spPr>
          <a:xfrm>
            <a:off x="9745980" y="1288415"/>
            <a:ext cx="2230755" cy="5046345"/>
          </a:xfrm>
          <a:prstGeom prst="rect">
            <a:avLst/>
          </a:prstGeom>
          <a:noFill/>
        </p:spPr>
        <p:txBody>
          <a:bodyPr wrap="square" rtlCol="0">
            <a:spAutoFit/>
          </a:bodyPr>
          <a:p>
            <a:pPr algn="l">
              <a:lnSpc>
                <a:spcPct val="230000"/>
              </a:lnSpc>
            </a:pPr>
            <a:r>
              <a:rPr lang="zh-CN" altLang="en-US" sz="2000"/>
              <a:t>010Editor是一款十六进制编辑器的工具软件。</a:t>
            </a:r>
            <a:endParaRPr lang="zh-CN" altLang="en-US" sz="2000"/>
          </a:p>
          <a:p>
            <a:pPr algn="l">
              <a:lnSpc>
                <a:spcPct val="230000"/>
              </a:lnSpc>
            </a:pPr>
            <a:r>
              <a:rPr lang="zh-CN" altLang="en-US" sz="2000"/>
              <a:t>软件支持编辑文本文件，XML，HTML，Unicode和UTF-8文件等。</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30365" cy="577215"/>
          </a:xfrm>
        </p:spPr>
        <p:txBody>
          <a:bodyPr/>
          <a:p>
            <a:r>
              <a:rPr lang="en-US" altLang="zh-CN">
                <a:sym typeface="+mn-ea"/>
              </a:rPr>
              <a:t>MISC·</a:t>
            </a:r>
            <a:r>
              <a:rPr lang="zh-CN" altLang="en-US">
                <a:sym typeface="+mn-ea"/>
              </a:rPr>
              <a:t>压缩文件</a:t>
            </a:r>
            <a:r>
              <a:rPr lang="en-US" altLang="zh-CN">
                <a:sym typeface="+mn-ea"/>
              </a:rPr>
              <a:t>·</a:t>
            </a:r>
            <a:r>
              <a:rPr lang="zh-CN" altLang="en-US">
                <a:sym typeface="+mn-ea"/>
              </a:rPr>
              <a:t>伪加密</a:t>
            </a:r>
            <a:endParaRPr lang="zh-CN" altLang="en-US">
              <a:sym typeface="+mn-ea"/>
            </a:endParaRPr>
          </a:p>
        </p:txBody>
      </p:sp>
      <p:pic>
        <p:nvPicPr>
          <p:cNvPr id="3" name="图片 2"/>
          <p:cNvPicPr>
            <a:picLocks noChangeAspect="1"/>
          </p:cNvPicPr>
          <p:nvPr/>
        </p:nvPicPr>
        <p:blipFill>
          <a:blip r:embed="rId1"/>
          <a:stretch>
            <a:fillRect/>
          </a:stretch>
        </p:blipFill>
        <p:spPr>
          <a:xfrm>
            <a:off x="0" y="1081405"/>
            <a:ext cx="4561840" cy="3519805"/>
          </a:xfrm>
          <a:prstGeom prst="rect">
            <a:avLst/>
          </a:prstGeom>
        </p:spPr>
      </p:pic>
      <p:pic>
        <p:nvPicPr>
          <p:cNvPr id="5" name="图片 4"/>
          <p:cNvPicPr>
            <a:picLocks noChangeAspect="1"/>
          </p:cNvPicPr>
          <p:nvPr/>
        </p:nvPicPr>
        <p:blipFill>
          <a:blip r:embed="rId2"/>
          <a:stretch>
            <a:fillRect/>
          </a:stretch>
        </p:blipFill>
        <p:spPr>
          <a:xfrm>
            <a:off x="3329305" y="2699385"/>
            <a:ext cx="8862695" cy="4158615"/>
          </a:xfrm>
          <a:prstGeom prst="rect">
            <a:avLst/>
          </a:prstGeom>
        </p:spPr>
      </p:pic>
      <p:sp>
        <p:nvSpPr>
          <p:cNvPr id="4" name="文本框 3"/>
          <p:cNvSpPr txBox="1"/>
          <p:nvPr/>
        </p:nvSpPr>
        <p:spPr>
          <a:xfrm>
            <a:off x="4561840" y="1081405"/>
            <a:ext cx="7273925" cy="1641475"/>
          </a:xfrm>
          <a:prstGeom prst="rect">
            <a:avLst/>
          </a:prstGeom>
          <a:noFill/>
        </p:spPr>
        <p:txBody>
          <a:bodyPr wrap="square" rtlCol="0">
            <a:spAutoFit/>
          </a:bodyPr>
          <a:p>
            <a:pPr algn="l">
              <a:lnSpc>
                <a:spcPct val="210000"/>
              </a:lnSpc>
            </a:pPr>
            <a:r>
              <a:rPr lang="zh-CN" altLang="en-US" sz="2000" b="1">
                <a:solidFill>
                  <a:srgbClr val="0162A7"/>
                </a:solidFill>
                <a:sym typeface="+mn-ea"/>
              </a:rPr>
              <a:t>一个zip文件由三个部分组成：</a:t>
            </a:r>
            <a:r>
              <a:rPr lang="zh-CN" altLang="en-US" sz="2400" b="1">
                <a:solidFill>
                  <a:srgbClr val="C00000"/>
                </a:solidFill>
                <a:sym typeface="+mn-ea"/>
              </a:rPr>
              <a:t>压缩源文件数据区+压缩源文件目录区+压缩源文件目录结束标志。</a:t>
            </a:r>
            <a:endParaRPr lang="zh-CN" altLang="en-US" sz="2400" b="1">
              <a:solidFill>
                <a:srgbClr val="C00000"/>
              </a:solidFill>
              <a:sym typeface="+mn-ea"/>
            </a:endParaRPr>
          </a:p>
        </p:txBody>
      </p:sp>
      <p:sp>
        <p:nvSpPr>
          <p:cNvPr id="7" name="文本框 6"/>
          <p:cNvSpPr txBox="1"/>
          <p:nvPr/>
        </p:nvSpPr>
        <p:spPr>
          <a:xfrm>
            <a:off x="0" y="4712335"/>
            <a:ext cx="3329305" cy="2245360"/>
          </a:xfrm>
          <a:prstGeom prst="rect">
            <a:avLst/>
          </a:prstGeom>
          <a:noFill/>
        </p:spPr>
        <p:txBody>
          <a:bodyPr wrap="square" rtlCol="0">
            <a:spAutoFit/>
          </a:bodyPr>
          <a:p>
            <a:pPr algn="l"/>
            <a:r>
              <a:rPr lang="zh-CN" altLang="en-US" sz="2000" b="1">
                <a:solidFill>
                  <a:srgbClr val="0162A7"/>
                </a:solidFill>
                <a:sym typeface="+mn-ea"/>
              </a:rPr>
              <a:t>压缩源文件数据区起始</a:t>
            </a:r>
            <a:r>
              <a:rPr lang="zh-CN" altLang="en-US" sz="2000" b="1">
                <a:solidFill>
                  <a:srgbClr val="0162A7"/>
                </a:solidFill>
                <a:sym typeface="+mn-ea"/>
              </a:rPr>
              <a:t>编码：</a:t>
            </a:r>
            <a:endParaRPr lang="zh-CN" altLang="en-US" sz="2000" b="1">
              <a:solidFill>
                <a:srgbClr val="0162A7"/>
              </a:solidFill>
              <a:sym typeface="+mn-ea"/>
            </a:endParaRPr>
          </a:p>
          <a:p>
            <a:pPr algn="l"/>
            <a:r>
              <a:rPr lang="zh-CN" altLang="en-US" sz="2000" b="1">
                <a:solidFill>
                  <a:srgbClr val="0162A7"/>
                </a:solidFill>
                <a:sym typeface="+mn-ea"/>
              </a:rPr>
              <a:t>50 4B 03 04</a:t>
            </a:r>
            <a:endParaRPr lang="zh-CN" altLang="en-US" sz="2000" b="1">
              <a:solidFill>
                <a:srgbClr val="0162A7"/>
              </a:solidFill>
            </a:endParaRPr>
          </a:p>
          <a:p>
            <a:pPr algn="l"/>
            <a:r>
              <a:rPr lang="zh-CN" altLang="en-US" sz="2000" b="1">
                <a:solidFill>
                  <a:srgbClr val="0162A7"/>
                </a:solidFill>
                <a:sym typeface="+mn-ea"/>
              </a:rPr>
              <a:t>压缩源文件目录区</a:t>
            </a:r>
            <a:r>
              <a:rPr lang="zh-CN" altLang="en-US" sz="2000" b="1">
                <a:solidFill>
                  <a:srgbClr val="0162A7"/>
                </a:solidFill>
                <a:sym typeface="+mn-ea"/>
              </a:rPr>
              <a:t>起始编码</a:t>
            </a:r>
            <a:r>
              <a:rPr lang="zh-CN" altLang="en-US" sz="2000" b="1">
                <a:solidFill>
                  <a:srgbClr val="0162A7"/>
                </a:solidFill>
                <a:sym typeface="+mn-ea"/>
              </a:rPr>
              <a:t>：</a:t>
            </a:r>
            <a:endParaRPr lang="zh-CN" altLang="en-US" sz="2000" b="1">
              <a:solidFill>
                <a:srgbClr val="0162A7"/>
              </a:solidFill>
              <a:sym typeface="+mn-ea"/>
            </a:endParaRPr>
          </a:p>
          <a:p>
            <a:pPr algn="l"/>
            <a:r>
              <a:rPr lang="zh-CN" altLang="en-US" sz="2000" b="1">
                <a:solidFill>
                  <a:srgbClr val="0162A7"/>
                </a:solidFill>
                <a:sym typeface="+mn-ea"/>
              </a:rPr>
              <a:t>50 4B 01 02</a:t>
            </a:r>
            <a:endParaRPr lang="zh-CN" altLang="en-US" sz="2000" b="1">
              <a:solidFill>
                <a:srgbClr val="0162A7"/>
              </a:solidFill>
            </a:endParaRPr>
          </a:p>
          <a:p>
            <a:pPr algn="l"/>
            <a:r>
              <a:rPr lang="zh-CN" altLang="en-US" sz="2000" b="1">
                <a:solidFill>
                  <a:srgbClr val="0162A7"/>
                </a:solidFill>
                <a:sym typeface="+mn-ea"/>
              </a:rPr>
              <a:t>压缩源文件目录结束标志</a:t>
            </a:r>
            <a:r>
              <a:rPr lang="zh-CN" altLang="en-US" sz="2000" b="1">
                <a:solidFill>
                  <a:srgbClr val="0162A7"/>
                </a:solidFill>
                <a:sym typeface="+mn-ea"/>
              </a:rPr>
              <a:t>起始编码</a:t>
            </a:r>
            <a:r>
              <a:rPr lang="zh-CN" altLang="en-US" sz="2000" b="1">
                <a:solidFill>
                  <a:srgbClr val="0162A7"/>
                </a:solidFill>
                <a:sym typeface="+mn-ea"/>
              </a:rPr>
              <a:t>：</a:t>
            </a:r>
            <a:endParaRPr lang="zh-CN" altLang="en-US" sz="2000" b="1">
              <a:solidFill>
                <a:srgbClr val="0162A7"/>
              </a:solidFill>
              <a:sym typeface="+mn-ea"/>
            </a:endParaRPr>
          </a:p>
          <a:p>
            <a:pPr algn="l"/>
            <a:r>
              <a:rPr lang="zh-CN" altLang="en-US" sz="2000" b="1">
                <a:solidFill>
                  <a:srgbClr val="0162A7"/>
                </a:solidFill>
                <a:sym typeface="+mn-ea"/>
              </a:rPr>
              <a:t>50 4B 05 06</a:t>
            </a:r>
            <a:endParaRPr lang="zh-CN" altLang="en-US" sz="2000" b="1">
              <a:solidFill>
                <a:srgbClr val="0162A7"/>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30365" cy="577215"/>
          </a:xfrm>
        </p:spPr>
        <p:txBody>
          <a:bodyPr/>
          <a:p>
            <a:r>
              <a:rPr lang="en-US" altLang="zh-CN">
                <a:sym typeface="+mn-ea"/>
              </a:rPr>
              <a:t>MISC·</a:t>
            </a:r>
            <a:r>
              <a:rPr lang="zh-CN" altLang="en-US">
                <a:sym typeface="+mn-ea"/>
              </a:rPr>
              <a:t>压缩文件</a:t>
            </a:r>
            <a:r>
              <a:rPr lang="en-US" altLang="zh-CN">
                <a:sym typeface="+mn-ea"/>
              </a:rPr>
              <a:t>·</a:t>
            </a:r>
            <a:r>
              <a:rPr lang="zh-CN" altLang="en-US">
                <a:sym typeface="+mn-ea"/>
              </a:rPr>
              <a:t>伪加密</a:t>
            </a:r>
            <a:endParaRPr lang="zh-CN" altLang="en-US">
              <a:sym typeface="+mn-ea"/>
            </a:endParaRPr>
          </a:p>
        </p:txBody>
      </p:sp>
      <p:sp>
        <p:nvSpPr>
          <p:cNvPr id="2" name="文本框 1"/>
          <p:cNvSpPr txBox="1"/>
          <p:nvPr/>
        </p:nvSpPr>
        <p:spPr>
          <a:xfrm>
            <a:off x="0" y="1209675"/>
            <a:ext cx="8285480" cy="3692525"/>
          </a:xfrm>
          <a:prstGeom prst="rect">
            <a:avLst/>
          </a:prstGeom>
          <a:noFill/>
        </p:spPr>
        <p:txBody>
          <a:bodyPr wrap="square" rtlCol="0">
            <a:spAutoFit/>
          </a:bodyPr>
          <a:p>
            <a:pPr algn="l"/>
            <a:r>
              <a:rPr lang="zh-CN" altLang="en-US" b="1">
                <a:solidFill>
                  <a:srgbClr val="C70019"/>
                </a:solidFill>
              </a:rPr>
              <a:t>① 无加密</a:t>
            </a:r>
            <a:endParaRPr lang="zh-CN" altLang="en-US" b="1">
              <a:solidFill>
                <a:srgbClr val="C70019"/>
              </a:solidFill>
            </a:endParaRPr>
          </a:p>
          <a:p>
            <a:pPr algn="l"/>
            <a:r>
              <a:rPr lang="zh-CN" altLang="en-US"/>
              <a:t>压缩源文件</a:t>
            </a:r>
            <a:r>
              <a:rPr lang="zh-CN" altLang="en-US" b="1"/>
              <a:t>数据区</a:t>
            </a:r>
            <a:r>
              <a:rPr lang="zh-CN" altLang="en-US"/>
              <a:t>的全局加密应当为</a:t>
            </a:r>
            <a:r>
              <a:rPr lang="zh-CN" altLang="en-US">
                <a:solidFill>
                  <a:srgbClr val="0162A7"/>
                </a:solidFill>
              </a:rPr>
              <a:t>00 00</a:t>
            </a:r>
            <a:r>
              <a:rPr lang="zh-CN" altLang="en-US"/>
              <a:t> </a:t>
            </a:r>
            <a:r>
              <a:rPr lang="zh-CN" altLang="en-US">
                <a:solidFill>
                  <a:srgbClr val="0162A7"/>
                </a:solidFill>
              </a:rPr>
              <a:t>（50 4B 03 04两个bytes之后）</a:t>
            </a:r>
            <a:endParaRPr lang="zh-CN" altLang="en-US">
              <a:solidFill>
                <a:srgbClr val="0162A7"/>
              </a:solidFill>
            </a:endParaRPr>
          </a:p>
          <a:p>
            <a:pPr algn="l"/>
            <a:r>
              <a:rPr lang="zh-CN" altLang="en-US"/>
              <a:t>且压缩源文件</a:t>
            </a:r>
            <a:r>
              <a:rPr lang="zh-CN" altLang="en-US" b="1"/>
              <a:t>目录区</a:t>
            </a:r>
            <a:r>
              <a:rPr lang="zh-CN" altLang="en-US"/>
              <a:t>的全局方式位标记应当为</a:t>
            </a:r>
            <a:r>
              <a:rPr lang="zh-CN" altLang="en-US">
                <a:solidFill>
                  <a:srgbClr val="0162A7"/>
                </a:solidFill>
              </a:rPr>
              <a:t>00 00（50 4B 01 02四个bytes之后）</a:t>
            </a:r>
            <a:endParaRPr lang="zh-CN" altLang="en-US">
              <a:solidFill>
                <a:srgbClr val="0162A7"/>
              </a:solidFill>
            </a:endParaRPr>
          </a:p>
          <a:p>
            <a:pPr algn="l">
              <a:buClrTx/>
              <a:buSzTx/>
              <a:buFontTx/>
            </a:pPr>
            <a:r>
              <a:rPr lang="zh-CN" altLang="en-US" b="1">
                <a:solidFill>
                  <a:srgbClr val="C70019"/>
                </a:solidFill>
              </a:rPr>
              <a:t>② 假加密</a:t>
            </a:r>
            <a:endParaRPr lang="zh-CN" altLang="en-US" b="1">
              <a:solidFill>
                <a:srgbClr val="C70019"/>
              </a:solidFill>
            </a:endParaRPr>
          </a:p>
          <a:p>
            <a:pPr algn="l"/>
            <a:r>
              <a:rPr lang="zh-CN" altLang="en-US"/>
              <a:t>压缩源文件</a:t>
            </a:r>
            <a:r>
              <a:rPr lang="zh-CN" altLang="en-US" b="1"/>
              <a:t>数据区</a:t>
            </a:r>
            <a:r>
              <a:rPr lang="zh-CN" altLang="en-US"/>
              <a:t>的</a:t>
            </a:r>
            <a:endParaRPr lang="zh-CN" altLang="en-US"/>
          </a:p>
          <a:p>
            <a:pPr algn="l"/>
            <a:r>
              <a:rPr lang="zh-CN" altLang="en-US"/>
              <a:t>全局加密应当为</a:t>
            </a:r>
            <a:r>
              <a:rPr lang="zh-CN" altLang="en-US">
                <a:solidFill>
                  <a:srgbClr val="0162A7"/>
                </a:solidFill>
              </a:rPr>
              <a:t>00 00</a:t>
            </a:r>
            <a:endParaRPr lang="zh-CN" altLang="en-US"/>
          </a:p>
          <a:p>
            <a:pPr algn="l"/>
            <a:r>
              <a:rPr lang="zh-CN" altLang="en-US"/>
              <a:t>且压缩源文件</a:t>
            </a:r>
            <a:r>
              <a:rPr lang="zh-CN" altLang="en-US" b="1"/>
              <a:t>目录区</a:t>
            </a:r>
            <a:r>
              <a:rPr lang="zh-CN" altLang="en-US"/>
              <a:t>的</a:t>
            </a:r>
            <a:endParaRPr lang="zh-CN" altLang="en-US"/>
          </a:p>
          <a:p>
            <a:pPr algn="l"/>
            <a:r>
              <a:rPr lang="zh-CN" altLang="en-US"/>
              <a:t>全局方式位标记应当为</a:t>
            </a:r>
            <a:r>
              <a:rPr lang="zh-CN" altLang="en-US">
                <a:solidFill>
                  <a:srgbClr val="0162A7"/>
                </a:solidFill>
              </a:rPr>
              <a:t>09 00</a:t>
            </a:r>
            <a:endParaRPr lang="zh-CN" altLang="en-US"/>
          </a:p>
          <a:p>
            <a:pPr algn="l">
              <a:buClrTx/>
              <a:buSzTx/>
              <a:buFontTx/>
            </a:pPr>
            <a:r>
              <a:rPr lang="zh-CN" altLang="en-US" b="1">
                <a:solidFill>
                  <a:srgbClr val="C70019"/>
                </a:solidFill>
              </a:rPr>
              <a:t>③ 真加密</a:t>
            </a:r>
            <a:endParaRPr lang="zh-CN" altLang="en-US" b="1">
              <a:solidFill>
                <a:srgbClr val="C70019"/>
              </a:solidFill>
            </a:endParaRPr>
          </a:p>
          <a:p>
            <a:pPr algn="l"/>
            <a:r>
              <a:rPr lang="zh-CN" altLang="en-US"/>
              <a:t>压缩源文件</a:t>
            </a:r>
            <a:r>
              <a:rPr lang="zh-CN" altLang="en-US" b="1"/>
              <a:t>数据区</a:t>
            </a:r>
            <a:r>
              <a:rPr lang="zh-CN" altLang="en-US"/>
              <a:t>的</a:t>
            </a:r>
            <a:endParaRPr lang="zh-CN" altLang="en-US"/>
          </a:p>
          <a:p>
            <a:pPr algn="l"/>
            <a:r>
              <a:rPr lang="zh-CN" altLang="en-US"/>
              <a:t>全局加密应当为</a:t>
            </a:r>
            <a:r>
              <a:rPr lang="zh-CN" altLang="en-US">
                <a:solidFill>
                  <a:srgbClr val="0162A7"/>
                </a:solidFill>
              </a:rPr>
              <a:t>09 00</a:t>
            </a:r>
            <a:endParaRPr lang="zh-CN" altLang="en-US"/>
          </a:p>
          <a:p>
            <a:pPr algn="l"/>
            <a:r>
              <a:rPr lang="zh-CN" altLang="en-US"/>
              <a:t>且压缩源文件</a:t>
            </a:r>
            <a:r>
              <a:rPr lang="zh-CN" altLang="en-US" b="1"/>
              <a:t>目录区</a:t>
            </a:r>
            <a:endParaRPr lang="zh-CN" altLang="en-US" b="1"/>
          </a:p>
          <a:p>
            <a:pPr algn="l"/>
            <a:r>
              <a:rPr lang="zh-CN" altLang="en-US"/>
              <a:t>的全局方式位标记应当为</a:t>
            </a:r>
            <a:r>
              <a:rPr lang="zh-CN" altLang="en-US">
                <a:solidFill>
                  <a:srgbClr val="0162A7"/>
                </a:solidFill>
              </a:rPr>
              <a:t>09 00</a:t>
            </a:r>
            <a:endParaRPr lang="zh-CN" altLang="en-US">
              <a:solidFill>
                <a:srgbClr val="0162A7"/>
              </a:solidFill>
            </a:endParaRPr>
          </a:p>
        </p:txBody>
      </p:sp>
      <p:pic>
        <p:nvPicPr>
          <p:cNvPr id="4" name="图片 3"/>
          <p:cNvPicPr>
            <a:picLocks noChangeAspect="1"/>
          </p:cNvPicPr>
          <p:nvPr/>
        </p:nvPicPr>
        <p:blipFill>
          <a:blip r:embed="rId1"/>
          <a:stretch>
            <a:fillRect/>
          </a:stretch>
        </p:blipFill>
        <p:spPr>
          <a:xfrm>
            <a:off x="3299460" y="2296160"/>
            <a:ext cx="8892540" cy="45618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02</a:t>
            </a:r>
            <a:endParaRPr lang="en-US" altLang="zh-CN"/>
          </a:p>
        </p:txBody>
      </p:sp>
      <p:sp>
        <p:nvSpPr>
          <p:cNvPr id="6" name="文本占位符 5"/>
          <p:cNvSpPr>
            <a:spLocks noGrp="1"/>
          </p:cNvSpPr>
          <p:nvPr>
            <p:ph type="body" idx="14"/>
          </p:nvPr>
        </p:nvSpPr>
        <p:spPr/>
        <p:txBody>
          <a:bodyPr/>
          <a:p>
            <a:r>
              <a:rPr lang="en-US" altLang="zh-CN"/>
              <a:t>MISC  </a:t>
            </a:r>
            <a:r>
              <a:t>隐写</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6734175" y="3065145"/>
            <a:ext cx="4064000" cy="583565"/>
          </a:xfrm>
          <a:prstGeom prst="rect">
            <a:avLst/>
          </a:prstGeom>
          <a:noFill/>
        </p:spPr>
        <p:txBody>
          <a:bodyPr wrap="square" rtlCol="0">
            <a:spAutoFit/>
          </a:bodyPr>
          <a:p>
            <a:r>
              <a:rPr lang="zh-CN" altLang="en-US" sz="3200" b="1">
                <a:solidFill>
                  <a:srgbClr val="C00000"/>
                </a:solidFill>
                <a:sym typeface="+mn-ea"/>
              </a:rPr>
              <a:t>文件篇</a:t>
            </a:r>
            <a:endParaRPr lang="zh-CN" altLang="en-US" sz="3200" b="1">
              <a:solidFill>
                <a:srgbClr val="C0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1080" y="363626"/>
            <a:ext cx="10515600" cy="576984"/>
          </a:xfrm>
        </p:spPr>
        <p:txBody>
          <a:bodyPr/>
          <a:p>
            <a:r>
              <a:rPr lang="en-US" altLang="zh-CN"/>
              <a:t>MISC·</a:t>
            </a:r>
            <a:r>
              <a:rPr lang="zh-CN" altLang="en-US"/>
              <a:t>隐写</a:t>
            </a:r>
            <a:endParaRPr lang="zh-CN" altLang="en-US"/>
          </a:p>
        </p:txBody>
      </p:sp>
      <p:grpSp>
        <p:nvGrpSpPr>
          <p:cNvPr id="3" name="组合 2"/>
          <p:cNvGrpSpPr/>
          <p:nvPr>
            <p:custDataLst>
              <p:tags r:id="rId1"/>
            </p:custDataLst>
          </p:nvPr>
        </p:nvGrpSpPr>
        <p:grpSpPr>
          <a:xfrm>
            <a:off x="1249045" y="1154430"/>
            <a:ext cx="9549476" cy="5645127"/>
            <a:chOff x="3096" y="1910"/>
            <a:chExt cx="15039" cy="8890"/>
          </a:xfrm>
        </p:grpSpPr>
        <p:sp>
          <p:nvSpPr>
            <p:cNvPr id="85" name="圆角矩形 84"/>
            <p:cNvSpPr/>
            <p:nvPr>
              <p:custDataLst>
                <p:tags r:id="rId2"/>
              </p:custDataLst>
            </p:nvPr>
          </p:nvSpPr>
          <p:spPr>
            <a:xfrm>
              <a:off x="3222" y="2909"/>
              <a:ext cx="11989" cy="2139"/>
            </a:xfrm>
            <a:prstGeom prst="roundRect">
              <a:avLst>
                <a:gd name="adj" fmla="val 7587"/>
              </a:avLst>
            </a:prstGeom>
            <a:solidFill>
              <a:srgbClr val="FFFFFF"/>
            </a:solidFill>
            <a:ln w="15875" cap="flat" cmpd="sng" algn="ctr">
              <a:gradFill>
                <a:gsLst>
                  <a:gs pos="0">
                    <a:srgbClr val="6096E6">
                      <a:alpha val="5000"/>
                    </a:srgbClr>
                  </a:gs>
                  <a:gs pos="100000">
                    <a:srgbClr val="6096E6">
                      <a:alpha val="20000"/>
                    </a:srgbClr>
                  </a:gs>
                </a:gsLst>
                <a:lin ang="5400000" scaled="1"/>
              </a:gradFill>
              <a:prstDash val="solid"/>
              <a:miter lim="800000"/>
            </a:ln>
            <a:effectLst/>
          </p:spPr>
          <p:txBody>
            <a:bodyPr rtlCol="0" anchor="ctr"/>
            <a:p>
              <a:pPr algn="ctr"/>
              <a:endParaRPr lang="zh-CN" altLang="en-US">
                <a:cs typeface="MiSans" panose="00000500000000000000" charset="-122"/>
              </a:endParaRPr>
            </a:p>
          </p:txBody>
        </p:sp>
        <p:sp>
          <p:nvSpPr>
            <p:cNvPr id="86" name="任意多边形 85"/>
            <p:cNvSpPr/>
            <p:nvPr>
              <p:custDataLst>
                <p:tags r:id="rId3"/>
              </p:custDataLst>
            </p:nvPr>
          </p:nvSpPr>
          <p:spPr>
            <a:xfrm>
              <a:off x="3702" y="1910"/>
              <a:ext cx="9094" cy="1568"/>
            </a:xfrm>
            <a:custGeom>
              <a:avLst/>
              <a:gdLst>
                <a:gd name="adj" fmla="val 47773"/>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727" h="988">
                  <a:moveTo>
                    <a:pt x="0" y="25"/>
                  </a:moveTo>
                  <a:lnTo>
                    <a:pt x="12" y="0"/>
                  </a:lnTo>
                  <a:lnTo>
                    <a:pt x="5727" y="0"/>
                  </a:lnTo>
                  <a:lnTo>
                    <a:pt x="5255" y="988"/>
                  </a:lnTo>
                  <a:lnTo>
                    <a:pt x="0" y="988"/>
                  </a:lnTo>
                  <a:lnTo>
                    <a:pt x="0" y="25"/>
                  </a:lnTo>
                  <a:close/>
                </a:path>
              </a:pathLst>
            </a:custGeom>
            <a:solidFill>
              <a:srgbClr val="6096E6">
                <a:alpha val="50000"/>
              </a:srgbClr>
            </a:solidFill>
            <a:ln w="12700" cap="flat" cmpd="sng" algn="ctr">
              <a:noFill/>
              <a:prstDash val="solid"/>
              <a:miter lim="800000"/>
            </a:ln>
            <a:effectLst/>
          </p:spPr>
          <p:txBody>
            <a:bodyPr wrap="square" rtlCol="0" anchor="ctr">
              <a:noAutofit/>
            </a:bodyPr>
            <a:p>
              <a:pPr algn="ctr"/>
              <a:endParaRPr lang="zh-CN" altLang="en-US">
                <a:cs typeface="MiSans" panose="00000500000000000000" charset="-122"/>
              </a:endParaRPr>
            </a:p>
          </p:txBody>
        </p:sp>
        <p:sp>
          <p:nvSpPr>
            <p:cNvPr id="87" name="任意多边形 86"/>
            <p:cNvSpPr/>
            <p:nvPr>
              <p:custDataLst>
                <p:tags r:id="rId4"/>
              </p:custDataLst>
            </p:nvPr>
          </p:nvSpPr>
          <p:spPr>
            <a:xfrm>
              <a:off x="3096" y="1910"/>
              <a:ext cx="9094" cy="1568"/>
            </a:xfrm>
            <a:custGeom>
              <a:avLst/>
              <a:gdLst>
                <a:gd name="adj" fmla="val 47773"/>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727" h="988">
                  <a:moveTo>
                    <a:pt x="0" y="25"/>
                  </a:moveTo>
                  <a:lnTo>
                    <a:pt x="12" y="0"/>
                  </a:lnTo>
                  <a:lnTo>
                    <a:pt x="5727" y="0"/>
                  </a:lnTo>
                  <a:lnTo>
                    <a:pt x="5255" y="988"/>
                  </a:lnTo>
                  <a:lnTo>
                    <a:pt x="0" y="988"/>
                  </a:lnTo>
                  <a:lnTo>
                    <a:pt x="0" y="25"/>
                  </a:lnTo>
                  <a:close/>
                </a:path>
              </a:pathLst>
            </a:custGeom>
            <a:solidFill>
              <a:srgbClr val="6096E6"/>
            </a:solidFill>
            <a:ln w="12700" cap="flat" cmpd="sng" algn="ctr">
              <a:noFill/>
              <a:prstDash val="solid"/>
              <a:miter lim="800000"/>
            </a:ln>
            <a:effectLst/>
          </p:spPr>
          <p:txBody>
            <a:bodyPr wrap="square" rtlCol="0" anchor="ctr">
              <a:noAutofit/>
            </a:bodyPr>
            <a:p>
              <a:pPr algn="ctr"/>
              <a:endParaRPr lang="zh-CN" altLang="en-US">
                <a:cs typeface="MiSans" panose="00000500000000000000" charset="-122"/>
              </a:endParaRPr>
            </a:p>
          </p:txBody>
        </p:sp>
        <p:sp>
          <p:nvSpPr>
            <p:cNvPr id="132" name="文本框 131"/>
            <p:cNvSpPr txBox="1"/>
            <p:nvPr>
              <p:custDataLst>
                <p:tags r:id="rId5"/>
              </p:custDataLst>
            </p:nvPr>
          </p:nvSpPr>
          <p:spPr>
            <a:xfrm>
              <a:off x="3435" y="2292"/>
              <a:ext cx="1270" cy="807"/>
            </a:xfrm>
            <a:prstGeom prst="rect">
              <a:avLst/>
            </a:prstGeom>
            <a:noFill/>
          </p:spPr>
          <p:txBody>
            <a:bodyPr wrap="square" bIns="0" rtlCol="0">
              <a:normAutofit/>
            </a:bodyPr>
            <a:p>
              <a:r>
                <a:rPr lang="en-US" altLang="zh-CN" sz="2000" spc="300">
                  <a:solidFill>
                    <a:srgbClr val="FFFFFF"/>
                  </a:solidFill>
                  <a:uFillTx/>
                  <a:latin typeface="思源黑体 CN Bold" panose="020B0800000000000000" pitchFamily="34" charset="-122"/>
                  <a:ea typeface="思源黑体 CN Bold" panose="020B0800000000000000" pitchFamily="34" charset="-122"/>
                </a:rPr>
                <a:t>01</a:t>
              </a:r>
              <a:endParaRPr lang="en-US" altLang="zh-CN" sz="2000" spc="300">
                <a:solidFill>
                  <a:srgbClr val="FFFFFF"/>
                </a:solidFill>
                <a:uFillTx/>
                <a:latin typeface="思源黑体 CN Bold" panose="020B0800000000000000" pitchFamily="34" charset="-122"/>
                <a:ea typeface="思源黑体 CN Bold" panose="020B0800000000000000" pitchFamily="34" charset="-122"/>
              </a:endParaRPr>
            </a:p>
          </p:txBody>
        </p:sp>
        <p:sp>
          <p:nvSpPr>
            <p:cNvPr id="138" name="文本框 137"/>
            <p:cNvSpPr txBox="1"/>
            <p:nvPr>
              <p:custDataLst>
                <p:tags r:id="rId6"/>
              </p:custDataLst>
            </p:nvPr>
          </p:nvSpPr>
          <p:spPr>
            <a:xfrm>
              <a:off x="4445" y="2335"/>
              <a:ext cx="4719" cy="883"/>
            </a:xfrm>
            <a:prstGeom prst="rect">
              <a:avLst/>
            </a:prstGeom>
            <a:noFill/>
          </p:spPr>
          <p:txBody>
            <a:bodyPr wrap="square" bIns="0" rtlCol="0">
              <a:normAutofit/>
            </a:bodyPr>
            <a:p>
              <a:pPr algn="ctr"/>
              <a:r>
                <a:rPr lang="zh-CN" altLang="en-US" sz="2000" spc="300">
                  <a:solidFill>
                    <a:srgbClr val="FFFFFF"/>
                  </a:solidFill>
                  <a:uFillTx/>
                  <a:latin typeface="思源黑体 CN Bold" panose="020B0800000000000000" pitchFamily="34" charset="-122"/>
                  <a:ea typeface="思源黑体 CN Bold" panose="020B0800000000000000" pitchFamily="34" charset="-122"/>
                </a:rPr>
                <a:t>隐写是什么</a:t>
              </a:r>
              <a:endParaRPr lang="zh-CN" altLang="en-US" sz="2000" spc="300">
                <a:solidFill>
                  <a:srgbClr val="FFFFFF"/>
                </a:solidFill>
                <a:uFillTx/>
                <a:latin typeface="思源黑体 CN Bold" panose="020B0800000000000000" pitchFamily="34" charset="-122"/>
                <a:ea typeface="思源黑体 CN Bold" panose="020B0800000000000000" pitchFamily="34" charset="-122"/>
              </a:endParaRPr>
            </a:p>
          </p:txBody>
        </p:sp>
        <p:sp>
          <p:nvSpPr>
            <p:cNvPr id="147" name="文本框 146"/>
            <p:cNvSpPr txBox="1"/>
            <p:nvPr>
              <p:custDataLst>
                <p:tags r:id="rId7"/>
              </p:custDataLst>
            </p:nvPr>
          </p:nvSpPr>
          <p:spPr>
            <a:xfrm>
              <a:off x="3434" y="3662"/>
              <a:ext cx="12379" cy="1022"/>
            </a:xfrm>
            <a:prstGeom prst="rect">
              <a:avLst/>
            </a:prstGeom>
            <a:noFill/>
          </p:spPr>
          <p:txBody>
            <a:bodyPr wrap="square" rtlCol="0">
              <a:normAutofit lnSpcReduction="10000"/>
            </a:bodyPr>
            <a:p>
              <a:pPr algn="l" fontAlgn="auto">
                <a:lnSpc>
                  <a:spcPct val="130000"/>
                </a:lnSpc>
                <a:spcAft>
                  <a:spcPts val="1000"/>
                </a:spcAft>
              </a:pPr>
              <a:r>
                <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提供一张</a:t>
              </a:r>
              <a:r>
                <a:rPr lang="zh-CN" altLang="en-US" spc="150">
                  <a:solidFill>
                    <a:srgbClr val="0162A7"/>
                  </a:solidFill>
                  <a:uFillTx/>
                  <a:latin typeface="思源黑体 CN Light" panose="020B0300000000000000" charset="-122"/>
                  <a:ea typeface="思源黑体 CN Light" panose="020B0300000000000000" charset="-122"/>
                  <a:sym typeface="微软雅黑" panose="020B0503020204020204" charset="-122"/>
                </a:rPr>
                <a:t>图片</a:t>
              </a:r>
              <a:r>
                <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或一个</a:t>
              </a:r>
              <a:r>
                <a:rPr lang="zh-CN" altLang="en-US" spc="150">
                  <a:solidFill>
                    <a:srgbClr val="0162A7"/>
                  </a:solidFill>
                  <a:uFillTx/>
                  <a:latin typeface="思源黑体 CN Light" panose="020B0300000000000000" charset="-122"/>
                  <a:ea typeface="思源黑体 CN Light" panose="020B0300000000000000" charset="-122"/>
                  <a:sym typeface="微软雅黑" panose="020B0503020204020204" charset="-122"/>
                </a:rPr>
                <a:t>音</a:t>
              </a:r>
              <a:r>
                <a:rPr lang="en-US" altLang="zh-CN" spc="150">
                  <a:solidFill>
                    <a:srgbClr val="0162A7"/>
                  </a:solidFill>
                  <a:uFillTx/>
                  <a:latin typeface="思源黑体 CN Light" panose="020B0300000000000000" charset="-122"/>
                  <a:ea typeface="思源黑体 CN Light" panose="020B0300000000000000" charset="-122"/>
                  <a:sym typeface="微软雅黑" panose="020B0503020204020204" charset="-122"/>
                </a:rPr>
                <a:t>/</a:t>
              </a:r>
              <a:r>
                <a:rPr lang="zh-CN" altLang="en-US" spc="150">
                  <a:solidFill>
                    <a:srgbClr val="0162A7"/>
                  </a:solidFill>
                  <a:uFillTx/>
                  <a:latin typeface="思源黑体 CN Light" panose="020B0300000000000000" charset="-122"/>
                  <a:ea typeface="思源黑体 CN Light" panose="020B0300000000000000" charset="-122"/>
                  <a:sym typeface="微软雅黑" panose="020B0503020204020204" charset="-122"/>
                </a:rPr>
                <a:t>视频</a:t>
              </a:r>
              <a:r>
                <a:rPr lang="zh-CN" altLang="en-US" spc="150">
                  <a:solidFill>
                    <a:schemeClr val="tx1"/>
                  </a:solidFill>
                  <a:uFillTx/>
                  <a:latin typeface="思源黑体 CN Light" panose="020B0300000000000000" charset="-122"/>
                  <a:ea typeface="思源黑体 CN Light" panose="020B0300000000000000" charset="-122"/>
                  <a:sym typeface="微软雅黑" panose="020B0503020204020204" charset="-122"/>
                </a:rPr>
                <a:t>或一个</a:t>
              </a:r>
              <a:r>
                <a:rPr lang="zh-CN" altLang="en-US" spc="150">
                  <a:solidFill>
                    <a:srgbClr val="0162A7"/>
                  </a:solidFill>
                  <a:uFillTx/>
                  <a:latin typeface="思源黑体 CN Light" panose="020B0300000000000000" charset="-122"/>
                  <a:ea typeface="思源黑体 CN Light" panose="020B0300000000000000" charset="-122"/>
                  <a:sym typeface="微软雅黑" panose="020B0503020204020204" charset="-122"/>
                </a:rPr>
                <a:t>压缩文件</a:t>
              </a:r>
              <a:r>
                <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，其中隐藏了秘密信息</a:t>
              </a:r>
              <a:endPar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p:txBody>
        </p:sp>
        <p:grpSp>
          <p:nvGrpSpPr>
            <p:cNvPr id="2" name="组合 1"/>
            <p:cNvGrpSpPr/>
            <p:nvPr/>
          </p:nvGrpSpPr>
          <p:grpSpPr>
            <a:xfrm>
              <a:off x="3096" y="5508"/>
              <a:ext cx="15039" cy="5292"/>
              <a:chOff x="3096" y="6394"/>
              <a:chExt cx="12717" cy="5292"/>
            </a:xfrm>
          </p:grpSpPr>
          <p:sp>
            <p:nvSpPr>
              <p:cNvPr id="107" name="圆角矩形 106"/>
              <p:cNvSpPr/>
              <p:nvPr>
                <p:custDataLst>
                  <p:tags r:id="rId8"/>
                </p:custDataLst>
              </p:nvPr>
            </p:nvSpPr>
            <p:spPr>
              <a:xfrm>
                <a:off x="3222" y="7411"/>
                <a:ext cx="11988" cy="4145"/>
              </a:xfrm>
              <a:prstGeom prst="roundRect">
                <a:avLst>
                  <a:gd name="adj" fmla="val 7587"/>
                </a:avLst>
              </a:prstGeom>
              <a:solidFill>
                <a:srgbClr val="FFFFFF"/>
              </a:solidFill>
              <a:ln w="15875" cap="flat" cmpd="sng" algn="ctr">
                <a:gradFill>
                  <a:gsLst>
                    <a:gs pos="0">
                      <a:srgbClr val="6096E6">
                        <a:alpha val="5000"/>
                      </a:srgbClr>
                    </a:gs>
                    <a:gs pos="100000">
                      <a:srgbClr val="58B6E5">
                        <a:alpha val="20000"/>
                      </a:srgbClr>
                    </a:gs>
                  </a:gsLst>
                  <a:lin ang="5400000" scaled="1"/>
                </a:gradFill>
                <a:prstDash val="solid"/>
                <a:miter lim="800000"/>
              </a:ln>
              <a:effectLst/>
            </p:spPr>
            <p:txBody>
              <a:bodyPr rtlCol="0" anchor="ctr"/>
              <a:p>
                <a:pPr algn="ctr"/>
                <a:endParaRPr lang="zh-CN" altLang="en-US">
                  <a:cs typeface="MiSans" panose="00000500000000000000" charset="-122"/>
                </a:endParaRPr>
              </a:p>
            </p:txBody>
          </p:sp>
          <p:sp>
            <p:nvSpPr>
              <p:cNvPr id="108" name="任意多边形 107"/>
              <p:cNvSpPr/>
              <p:nvPr>
                <p:custDataLst>
                  <p:tags r:id="rId9"/>
                </p:custDataLst>
              </p:nvPr>
            </p:nvSpPr>
            <p:spPr>
              <a:xfrm>
                <a:off x="3701" y="6394"/>
                <a:ext cx="9094" cy="1363"/>
              </a:xfrm>
              <a:custGeom>
                <a:avLst/>
                <a:gdLst>
                  <a:gd name="adj" fmla="val 47773"/>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727" h="988">
                    <a:moveTo>
                      <a:pt x="0" y="25"/>
                    </a:moveTo>
                    <a:lnTo>
                      <a:pt x="12" y="0"/>
                    </a:lnTo>
                    <a:lnTo>
                      <a:pt x="5727" y="0"/>
                    </a:lnTo>
                    <a:lnTo>
                      <a:pt x="5255" y="988"/>
                    </a:lnTo>
                    <a:lnTo>
                      <a:pt x="0" y="988"/>
                    </a:lnTo>
                    <a:lnTo>
                      <a:pt x="0" y="25"/>
                    </a:lnTo>
                    <a:close/>
                  </a:path>
                </a:pathLst>
              </a:custGeom>
              <a:solidFill>
                <a:srgbClr val="58B6E5">
                  <a:alpha val="50000"/>
                </a:srgbClr>
              </a:solidFill>
              <a:ln w="12700" cap="flat" cmpd="sng" algn="ctr">
                <a:noFill/>
                <a:prstDash val="solid"/>
                <a:miter lim="800000"/>
              </a:ln>
              <a:effectLst/>
            </p:spPr>
            <p:txBody>
              <a:bodyPr wrap="square" rtlCol="0" anchor="ctr">
                <a:noAutofit/>
              </a:bodyPr>
              <a:p>
                <a:pPr algn="ctr"/>
                <a:endParaRPr lang="zh-CN" altLang="en-US">
                  <a:cs typeface="MiSans" panose="00000500000000000000" charset="-122"/>
                </a:endParaRPr>
              </a:p>
            </p:txBody>
          </p:sp>
          <p:sp>
            <p:nvSpPr>
              <p:cNvPr id="109" name="任意多边形 108"/>
              <p:cNvSpPr/>
              <p:nvPr>
                <p:custDataLst>
                  <p:tags r:id="rId10"/>
                </p:custDataLst>
              </p:nvPr>
            </p:nvSpPr>
            <p:spPr>
              <a:xfrm>
                <a:off x="3096" y="6396"/>
                <a:ext cx="9094" cy="1361"/>
              </a:xfrm>
              <a:custGeom>
                <a:avLst/>
                <a:gdLst>
                  <a:gd name="adj" fmla="val 47773"/>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5727" h="988">
                    <a:moveTo>
                      <a:pt x="0" y="25"/>
                    </a:moveTo>
                    <a:lnTo>
                      <a:pt x="12" y="0"/>
                    </a:lnTo>
                    <a:lnTo>
                      <a:pt x="5727" y="0"/>
                    </a:lnTo>
                    <a:lnTo>
                      <a:pt x="5255" y="988"/>
                    </a:lnTo>
                    <a:lnTo>
                      <a:pt x="0" y="988"/>
                    </a:lnTo>
                    <a:lnTo>
                      <a:pt x="0" y="25"/>
                    </a:lnTo>
                    <a:close/>
                  </a:path>
                </a:pathLst>
              </a:custGeom>
              <a:solidFill>
                <a:srgbClr val="58B6E5"/>
              </a:solidFill>
              <a:ln w="12700" cap="flat" cmpd="sng" algn="ctr">
                <a:noFill/>
                <a:prstDash val="solid"/>
                <a:miter lim="800000"/>
              </a:ln>
              <a:effectLst/>
            </p:spPr>
            <p:txBody>
              <a:bodyPr wrap="square" rtlCol="0" anchor="ctr">
                <a:noAutofit/>
              </a:bodyPr>
              <a:p>
                <a:pPr algn="ctr"/>
                <a:endParaRPr lang="zh-CN" altLang="en-US">
                  <a:cs typeface="MiSans" panose="00000500000000000000" charset="-122"/>
                </a:endParaRPr>
              </a:p>
            </p:txBody>
          </p:sp>
          <p:sp>
            <p:nvSpPr>
              <p:cNvPr id="133" name="文本框 132"/>
              <p:cNvSpPr txBox="1"/>
              <p:nvPr>
                <p:custDataLst>
                  <p:tags r:id="rId11"/>
                </p:custDataLst>
              </p:nvPr>
            </p:nvSpPr>
            <p:spPr>
              <a:xfrm>
                <a:off x="3435" y="6776"/>
                <a:ext cx="1270" cy="807"/>
              </a:xfrm>
              <a:prstGeom prst="rect">
                <a:avLst/>
              </a:prstGeom>
              <a:noFill/>
            </p:spPr>
            <p:txBody>
              <a:bodyPr wrap="square" bIns="0" rtlCol="0">
                <a:normAutofit/>
              </a:bodyPr>
              <a:p>
                <a:r>
                  <a:rPr lang="en-US" altLang="zh-CN" sz="2000" spc="300">
                    <a:solidFill>
                      <a:srgbClr val="FFFFFF"/>
                    </a:solidFill>
                    <a:uFillTx/>
                    <a:latin typeface="思源黑体 CN Bold" panose="020B0800000000000000" pitchFamily="34" charset="-122"/>
                    <a:ea typeface="思源黑体 CN Bold" panose="020B0800000000000000" pitchFamily="34" charset="-122"/>
                  </a:rPr>
                  <a:t>02</a:t>
                </a:r>
                <a:endParaRPr lang="en-US" altLang="zh-CN" sz="2000" spc="300">
                  <a:solidFill>
                    <a:srgbClr val="FFFFFF"/>
                  </a:solidFill>
                  <a:uFillTx/>
                  <a:latin typeface="思源黑体 CN Bold" panose="020B0800000000000000" pitchFamily="34" charset="-122"/>
                  <a:ea typeface="思源黑体 CN Bold" panose="020B0800000000000000" pitchFamily="34" charset="-122"/>
                </a:endParaRPr>
              </a:p>
            </p:txBody>
          </p:sp>
          <p:sp>
            <p:nvSpPr>
              <p:cNvPr id="139" name="文本框 138"/>
              <p:cNvSpPr txBox="1"/>
              <p:nvPr>
                <p:custDataLst>
                  <p:tags r:id="rId12"/>
                </p:custDataLst>
              </p:nvPr>
            </p:nvSpPr>
            <p:spPr>
              <a:xfrm>
                <a:off x="4445" y="6736"/>
                <a:ext cx="4719" cy="883"/>
              </a:xfrm>
              <a:prstGeom prst="rect">
                <a:avLst/>
              </a:prstGeom>
              <a:noFill/>
            </p:spPr>
            <p:txBody>
              <a:bodyPr wrap="square" bIns="0" rtlCol="0">
                <a:normAutofit/>
              </a:bodyPr>
              <a:p>
                <a:pPr algn="ctr"/>
                <a:r>
                  <a:rPr lang="zh-CN" altLang="en-US" sz="2000" spc="300">
                    <a:solidFill>
                      <a:srgbClr val="FFFFFF"/>
                    </a:solidFill>
                    <a:uFillTx/>
                    <a:latin typeface="思源黑体 CN Bold" panose="020B0800000000000000" pitchFamily="34" charset="-122"/>
                    <a:ea typeface="思源黑体 CN Bold" panose="020B0800000000000000" pitchFamily="34" charset="-122"/>
                  </a:rPr>
                  <a:t>隐写的常见</a:t>
                </a:r>
                <a:r>
                  <a:rPr lang="zh-CN" altLang="en-US" sz="2000" spc="300">
                    <a:solidFill>
                      <a:srgbClr val="FFFFFF"/>
                    </a:solidFill>
                    <a:uFillTx/>
                    <a:latin typeface="思源黑体 CN Bold" panose="020B0800000000000000" pitchFamily="34" charset="-122"/>
                    <a:ea typeface="思源黑体 CN Bold" panose="020B0800000000000000" pitchFamily="34" charset="-122"/>
                  </a:rPr>
                  <a:t>方向</a:t>
                </a:r>
                <a:endParaRPr lang="zh-CN" altLang="en-US" sz="2000" spc="300">
                  <a:solidFill>
                    <a:srgbClr val="FFFFFF"/>
                  </a:solidFill>
                  <a:uFillTx/>
                  <a:latin typeface="思源黑体 CN Bold" panose="020B0800000000000000" pitchFamily="34" charset="-122"/>
                  <a:ea typeface="思源黑体 CN Bold" panose="020B0800000000000000" pitchFamily="34" charset="-122"/>
                </a:endParaRPr>
              </a:p>
            </p:txBody>
          </p:sp>
          <p:sp>
            <p:nvSpPr>
              <p:cNvPr id="140" name="文本框 139"/>
              <p:cNvSpPr txBox="1"/>
              <p:nvPr>
                <p:custDataLst>
                  <p:tags r:id="rId13"/>
                </p:custDataLst>
              </p:nvPr>
            </p:nvSpPr>
            <p:spPr>
              <a:xfrm>
                <a:off x="3382" y="8053"/>
                <a:ext cx="11496" cy="2605"/>
              </a:xfrm>
              <a:prstGeom prst="rect">
                <a:avLst/>
              </a:prstGeom>
              <a:noFill/>
            </p:spPr>
            <p:txBody>
              <a:bodyPr wrap="square" rtlCol="0">
                <a:noAutofit/>
              </a:bodyPr>
              <a:p>
                <a:pPr algn="l" fontAlgn="auto">
                  <a:lnSpc>
                    <a:spcPct val="130000"/>
                  </a:lnSpc>
                  <a:spcAft>
                    <a:spcPts val="1000"/>
                  </a:spcAft>
                </a:pPr>
                <a:r>
                  <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使用工具如steghide、zsteg、binwalk等来检测隐藏的数据。</a:t>
                </a:r>
                <a:endPar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a:p>
                <a:pPr algn="l" fontAlgn="auto">
                  <a:lnSpc>
                    <a:spcPct val="130000"/>
                  </a:lnSpc>
                  <a:spcAft>
                    <a:spcPts val="1000"/>
                  </a:spcAft>
                </a:pPr>
                <a:r>
                  <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检查文件的元数据（例如EXIF信息）。</a:t>
                </a:r>
                <a:endPar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a:p>
                <a:pPr algn="l" fontAlgn="auto">
                  <a:lnSpc>
                    <a:spcPct val="130000"/>
                  </a:lnSpc>
                  <a:spcAft>
                    <a:spcPts val="1000"/>
                  </a:spcAft>
                </a:pPr>
                <a:r>
                  <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尝试修改文件扩展名以查看是否包含其他类型的数据。</a:t>
                </a:r>
                <a:endPar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a:p>
                <a:pPr algn="l" fontAlgn="auto">
                  <a:lnSpc>
                    <a:spcPct val="130000"/>
                  </a:lnSpc>
                  <a:spcAft>
                    <a:spcPts val="1000"/>
                  </a:spcAft>
                </a:pPr>
                <a:r>
                  <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分析图像的颜色分布或音频的频谱图等。</a:t>
                </a:r>
                <a:endParaRPr lang="zh-CN" altLang="en-US"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p:txBody>
          </p:sp>
          <p:sp>
            <p:nvSpPr>
              <p:cNvPr id="178" name="平行四边形 177"/>
              <p:cNvSpPr/>
              <p:nvPr>
                <p:custDataLst>
                  <p:tags r:id="rId14"/>
                </p:custDataLst>
              </p:nvPr>
            </p:nvSpPr>
            <p:spPr>
              <a:xfrm>
                <a:off x="12190" y="11091"/>
                <a:ext cx="3623" cy="595"/>
              </a:xfrm>
              <a:prstGeom prst="parallelogram">
                <a:avLst/>
              </a:prstGeom>
              <a:gradFill>
                <a:gsLst>
                  <a:gs pos="0">
                    <a:srgbClr val="58B6E5"/>
                  </a:gs>
                  <a:gs pos="100000">
                    <a:srgbClr val="FFFFFF"/>
                  </a:gs>
                </a:gsLst>
                <a:lin ang="10800000" scaled="0"/>
              </a:gradFill>
              <a:ln w="12700" cap="flat" cmpd="sng" algn="ctr">
                <a:noFill/>
                <a:prstDash val="solid"/>
                <a:miter lim="800000"/>
              </a:ln>
              <a:effectLst/>
            </p:spPr>
            <p:txBody>
              <a:bodyPr rtlCol="0" anchor="ctr"/>
              <a:p>
                <a:pPr algn="ctr"/>
                <a:endParaRPr lang="zh-CN" altLang="en-US"/>
              </a:p>
            </p:txBody>
          </p:sp>
        </p:grpSp>
        <p:sp>
          <p:nvSpPr>
            <p:cNvPr id="179" name="平行四边形 178"/>
            <p:cNvSpPr/>
            <p:nvPr>
              <p:custDataLst>
                <p:tags r:id="rId15"/>
              </p:custDataLst>
            </p:nvPr>
          </p:nvSpPr>
          <p:spPr>
            <a:xfrm>
              <a:off x="12190" y="4655"/>
              <a:ext cx="3623" cy="595"/>
            </a:xfrm>
            <a:prstGeom prst="parallelogram">
              <a:avLst/>
            </a:prstGeom>
            <a:gradFill>
              <a:gsLst>
                <a:gs pos="0">
                  <a:srgbClr val="6096E6"/>
                </a:gs>
                <a:gs pos="100000">
                  <a:srgbClr val="FFFFFF"/>
                </a:gs>
              </a:gsLst>
              <a:lin ang="10800000" scaled="0"/>
            </a:gradFill>
            <a:ln w="12700" cap="flat" cmpd="sng" algn="ctr">
              <a:noFill/>
              <a:prstDash val="solid"/>
              <a:miter lim="800000"/>
            </a:ln>
            <a:effectLst/>
          </p:spPr>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隐写</a:t>
            </a:r>
            <a:r>
              <a:rPr lang="en-US" altLang="zh-CN"/>
              <a:t>·</a:t>
            </a:r>
            <a:r>
              <a:rPr lang="zh-CN" altLang="en-US"/>
              <a:t>常用工具</a:t>
            </a:r>
            <a:endParaRPr lang="zh-CN" altLang="en-US"/>
          </a:p>
        </p:txBody>
      </p:sp>
      <p:sp>
        <p:nvSpPr>
          <p:cNvPr id="61" name="圆角矩形 60"/>
          <p:cNvSpPr/>
          <p:nvPr>
            <p:custDataLst>
              <p:tags r:id="rId1"/>
            </p:custDataLst>
          </p:nvPr>
        </p:nvSpPr>
        <p:spPr>
          <a:xfrm>
            <a:off x="6444042" y="2873672"/>
            <a:ext cx="5632739" cy="1673143"/>
          </a:xfrm>
          <a:prstGeom prst="roundRect">
            <a:avLst>
              <a:gd name="adj" fmla="val 50000"/>
            </a:avLst>
          </a:prstGeom>
          <a:noFill/>
          <a:ln w="28575" cap="flat" cmpd="sng" algn="ctr">
            <a:solidFill>
              <a:srgbClr val="C00000"/>
            </a:solidFill>
            <a:prstDash val="solid"/>
            <a:miter lim="800000"/>
          </a:ln>
          <a:effectLst>
            <a:glow rad="38100">
              <a:srgbClr val="C00000">
                <a:alpha val="40000"/>
              </a:srgbClr>
            </a:glow>
          </a:effectLst>
          <a:extLst>
            <a:ext uri="{909E8E84-426E-40DD-AFC4-6F175D3DCCD1}">
              <a14:hiddenFill xmlns:a14="http://schemas.microsoft.com/office/drawing/2010/main">
                <a:solidFill>
                  <a:srgbClr val="20E4F9"/>
                </a:solidFill>
              </a14:hiddenFill>
            </a:ext>
          </a:extLst>
        </p:spPr>
        <p:txBody>
          <a:bodyPr rtlCol="0" anchor="ctr"/>
          <a:p>
            <a:pPr algn="ctr"/>
            <a:endParaRPr lang="zh-CN" altLang="en-US"/>
          </a:p>
        </p:txBody>
      </p:sp>
      <p:sp>
        <p:nvSpPr>
          <p:cNvPr id="62" name="椭圆 61"/>
          <p:cNvSpPr/>
          <p:nvPr>
            <p:custDataLst>
              <p:tags r:id="rId2"/>
            </p:custDataLst>
          </p:nvPr>
        </p:nvSpPr>
        <p:spPr>
          <a:xfrm>
            <a:off x="6613100" y="3075328"/>
            <a:ext cx="1269830" cy="1269830"/>
          </a:xfrm>
          <a:prstGeom prst="ellipse">
            <a:avLst/>
          </a:prstGeom>
          <a:solidFill>
            <a:srgbClr val="C00000"/>
          </a:solidFill>
          <a:ln w="12700" cap="flat" cmpd="sng" algn="ctr">
            <a:noFill/>
            <a:prstDash val="solid"/>
            <a:miter lim="800000"/>
          </a:ln>
          <a:effectLst>
            <a:glow rad="63500">
              <a:srgbClr val="C00000">
                <a:alpha val="20000"/>
              </a:srgbClr>
            </a:glow>
          </a:effectLst>
        </p:spPr>
        <p:txBody>
          <a:bodyPr rtlCol="0" anchor="ctr"/>
          <a:p>
            <a:pPr algn="ctr"/>
            <a:endParaRPr lang="zh-CN" altLang="en-US"/>
          </a:p>
        </p:txBody>
      </p:sp>
      <p:pic>
        <p:nvPicPr>
          <p:cNvPr id="2" name="图片 1" descr="32313538383938393b32313538373837373bb9e3b2a5"/>
          <p:cNvPicPr>
            <a:picLocks noChangeAspect="1"/>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6923166" y="3385394"/>
            <a:ext cx="649698" cy="649698"/>
          </a:xfrm>
          <a:prstGeom prst="rect">
            <a:avLst/>
          </a:prstGeom>
        </p:spPr>
      </p:pic>
      <p:sp>
        <p:nvSpPr>
          <p:cNvPr id="17" name="文本框 16"/>
          <p:cNvSpPr txBox="1"/>
          <p:nvPr>
            <p:custDataLst>
              <p:tags r:id="rId6"/>
            </p:custDataLst>
          </p:nvPr>
        </p:nvSpPr>
        <p:spPr>
          <a:xfrm>
            <a:off x="8118702" y="2973742"/>
            <a:ext cx="1996097" cy="480640"/>
          </a:xfrm>
          <a:prstGeom prst="rect">
            <a:avLst/>
          </a:prstGeom>
          <a:noFill/>
        </p:spPr>
        <p:txBody>
          <a:bodyPr wrap="square" bIns="0" rtlCol="0">
            <a:normAutofit/>
          </a:bodyPr>
          <a:p>
            <a:pPr algn="l"/>
            <a:r>
              <a:rPr lang="zh-CN" altLang="en-US" sz="2000" spc="300">
                <a:solidFill>
                  <a:srgbClr val="FF4338">
                    <a:lumMod val="50000"/>
                  </a:srgbClr>
                </a:solidFill>
                <a:uFillTx/>
                <a:latin typeface="思源黑体 CN Bold" panose="020B0800000000000000" pitchFamily="34" charset="-122"/>
                <a:ea typeface="思源黑体 CN Bold" panose="020B0800000000000000" pitchFamily="34" charset="-122"/>
              </a:rPr>
              <a:t>音视频类</a:t>
            </a:r>
            <a:endParaRPr lang="zh-CN" altLang="en-US" sz="2000" spc="300">
              <a:solidFill>
                <a:srgbClr val="FF4338">
                  <a:lumMod val="50000"/>
                </a:srgbClr>
              </a:solidFill>
              <a:uFillTx/>
              <a:latin typeface="思源黑体 CN Bold" panose="020B0800000000000000" pitchFamily="34" charset="-122"/>
              <a:ea typeface="思源黑体 CN Bold" panose="020B0800000000000000" pitchFamily="34" charset="-122"/>
            </a:endParaRPr>
          </a:p>
        </p:txBody>
      </p:sp>
      <p:sp>
        <p:nvSpPr>
          <p:cNvPr id="20" name="文本框 19"/>
          <p:cNvSpPr txBox="1"/>
          <p:nvPr>
            <p:custDataLst>
              <p:tags r:id="rId7"/>
            </p:custDataLst>
          </p:nvPr>
        </p:nvSpPr>
        <p:spPr>
          <a:xfrm>
            <a:off x="8118702" y="3454654"/>
            <a:ext cx="3769311" cy="1008283"/>
          </a:xfrm>
          <a:prstGeom prst="rect">
            <a:avLst/>
          </a:prstGeom>
          <a:noFill/>
        </p:spPr>
        <p:txBody>
          <a:bodyPr wrap="square" rtlCol="0">
            <a:normAutofit/>
          </a:bodyPr>
          <a:p>
            <a:pPr fontAlgn="auto">
              <a:lnSpc>
                <a:spcPct val="110000"/>
              </a:lnSpc>
              <a:spcAft>
                <a:spcPts val="1000"/>
              </a:spcAft>
            </a:pPr>
            <a:r>
              <a:rPr lang="zh-CN" altLang="en-US" sz="2000" spc="150">
                <a:solidFill>
                  <a:srgbClr val="000000">
                    <a:lumMod val="65000"/>
                    <a:lumOff val="35000"/>
                  </a:srgbClr>
                </a:solidFill>
                <a:uFillTx/>
                <a:latin typeface="思源黑体 CN Normal" panose="020B0400000000000000" charset="-122"/>
                <a:ea typeface="思源黑体 CN Normal" panose="020B0400000000000000" charset="-122"/>
              </a:rPr>
              <a:t>audacity、DeepSound、mp3stego</a:t>
            </a:r>
            <a:endParaRPr lang="zh-CN" altLang="en-US" sz="2000" spc="150">
              <a:solidFill>
                <a:srgbClr val="000000">
                  <a:lumMod val="65000"/>
                  <a:lumOff val="35000"/>
                </a:srgbClr>
              </a:solidFill>
              <a:uFillTx/>
              <a:latin typeface="思源黑体 CN Normal" panose="020B0400000000000000" charset="-122"/>
              <a:ea typeface="思源黑体 CN Normal" panose="020B0400000000000000" charset="-122"/>
            </a:endParaRPr>
          </a:p>
        </p:txBody>
      </p:sp>
      <p:sp>
        <p:nvSpPr>
          <p:cNvPr id="3" name="圆角矩形 2"/>
          <p:cNvSpPr/>
          <p:nvPr>
            <p:custDataLst>
              <p:tags r:id="rId8"/>
            </p:custDataLst>
          </p:nvPr>
        </p:nvSpPr>
        <p:spPr>
          <a:xfrm>
            <a:off x="182074" y="1620520"/>
            <a:ext cx="5632739" cy="1673143"/>
          </a:xfrm>
          <a:prstGeom prst="roundRect">
            <a:avLst>
              <a:gd name="adj" fmla="val 50000"/>
            </a:avLst>
          </a:prstGeom>
          <a:noFill/>
          <a:ln w="28575" cap="flat" cmpd="sng" algn="ctr">
            <a:solidFill>
              <a:srgbClr val="0162A7"/>
            </a:solidFill>
            <a:prstDash val="solid"/>
            <a:miter lim="800000"/>
          </a:ln>
          <a:effectLst>
            <a:glow rad="38100">
              <a:srgbClr val="3366FE">
                <a:alpha val="40000"/>
              </a:srgbClr>
            </a:glow>
          </a:effectLst>
          <a:extLst>
            <a:ext uri="{909E8E84-426E-40DD-AFC4-6F175D3DCCD1}">
              <a14:hiddenFill xmlns:a14="http://schemas.microsoft.com/office/drawing/2010/main">
                <a:solidFill>
                  <a:srgbClr val="20E4F9"/>
                </a:solidFill>
              </a14:hiddenFill>
            </a:ext>
          </a:extLst>
        </p:spPr>
        <p:txBody>
          <a:bodyPr rtlCol="0" anchor="ctr"/>
          <a:p>
            <a:pPr algn="ctr"/>
            <a:endParaRPr lang="zh-CN" altLang="en-US"/>
          </a:p>
        </p:txBody>
      </p:sp>
      <p:sp>
        <p:nvSpPr>
          <p:cNvPr id="4" name="椭圆 3"/>
          <p:cNvSpPr/>
          <p:nvPr>
            <p:custDataLst>
              <p:tags r:id="rId9"/>
            </p:custDataLst>
          </p:nvPr>
        </p:nvSpPr>
        <p:spPr>
          <a:xfrm>
            <a:off x="351132" y="1822177"/>
            <a:ext cx="1269830" cy="1269830"/>
          </a:xfrm>
          <a:prstGeom prst="ellipse">
            <a:avLst/>
          </a:prstGeom>
          <a:solidFill>
            <a:srgbClr val="0162A7"/>
          </a:solidFill>
          <a:ln w="12700" cap="flat" cmpd="sng" algn="ctr">
            <a:solidFill>
              <a:srgbClr val="0162A7"/>
            </a:solidFill>
            <a:prstDash val="solid"/>
            <a:miter lim="800000"/>
          </a:ln>
          <a:effectLst>
            <a:glow rad="63500">
              <a:srgbClr val="3366FE">
                <a:satMod val="175000"/>
                <a:alpha val="20000"/>
              </a:srgbClr>
            </a:glow>
          </a:effectLst>
        </p:spPr>
        <p:txBody>
          <a:bodyPr rtlCol="0" anchor="ctr"/>
          <a:p>
            <a:pPr algn="ctr"/>
            <a:endParaRPr lang="zh-CN" altLang="en-US"/>
          </a:p>
        </p:txBody>
      </p:sp>
      <p:sp>
        <p:nvSpPr>
          <p:cNvPr id="5" name="文本框 4"/>
          <p:cNvSpPr txBox="1"/>
          <p:nvPr>
            <p:custDataLst>
              <p:tags r:id="rId10"/>
            </p:custDataLst>
          </p:nvPr>
        </p:nvSpPr>
        <p:spPr>
          <a:xfrm>
            <a:off x="1739985" y="1720590"/>
            <a:ext cx="1996097" cy="480640"/>
          </a:xfrm>
          <a:prstGeom prst="rect">
            <a:avLst/>
          </a:prstGeom>
          <a:noFill/>
        </p:spPr>
        <p:txBody>
          <a:bodyPr wrap="square" bIns="0" rtlCol="0">
            <a:normAutofit/>
          </a:bodyPr>
          <a:p>
            <a:pPr algn="l"/>
            <a:r>
              <a:rPr lang="zh-CN" altLang="en-US" sz="2000" spc="300">
                <a:solidFill>
                  <a:srgbClr val="3366FE">
                    <a:lumMod val="50000"/>
                  </a:srgbClr>
                </a:solidFill>
                <a:uFillTx/>
                <a:latin typeface="思源黑体 CN Bold" panose="020B0800000000000000" pitchFamily="34" charset="-122"/>
                <a:ea typeface="思源黑体 CN Bold" panose="020B0800000000000000" pitchFamily="34" charset="-122"/>
              </a:rPr>
              <a:t>文件</a:t>
            </a:r>
            <a:r>
              <a:rPr lang="zh-CN" altLang="en-US" sz="2000" spc="300">
                <a:solidFill>
                  <a:srgbClr val="3366FE">
                    <a:lumMod val="50000"/>
                  </a:srgbClr>
                </a:solidFill>
                <a:uFillTx/>
                <a:latin typeface="思源黑体 CN Bold" panose="020B0800000000000000" pitchFamily="34" charset="-122"/>
                <a:ea typeface="思源黑体 CN Bold" panose="020B0800000000000000" pitchFamily="34" charset="-122"/>
              </a:rPr>
              <a:t>类</a:t>
            </a:r>
            <a:endParaRPr lang="zh-CN" altLang="en-US" sz="2000" spc="300">
              <a:solidFill>
                <a:srgbClr val="3366FE">
                  <a:lumMod val="50000"/>
                </a:srgbClr>
              </a:solidFill>
              <a:uFillTx/>
              <a:latin typeface="思源黑体 CN Bold" panose="020B0800000000000000" pitchFamily="34" charset="-122"/>
              <a:ea typeface="思源黑体 CN Bold" panose="020B0800000000000000" pitchFamily="34" charset="-122"/>
            </a:endParaRPr>
          </a:p>
        </p:txBody>
      </p:sp>
      <p:sp>
        <p:nvSpPr>
          <p:cNvPr id="10" name="文本框 9"/>
          <p:cNvSpPr txBox="1"/>
          <p:nvPr>
            <p:custDataLst>
              <p:tags r:id="rId11"/>
            </p:custDataLst>
          </p:nvPr>
        </p:nvSpPr>
        <p:spPr>
          <a:xfrm>
            <a:off x="1739985" y="2201502"/>
            <a:ext cx="3769311" cy="1008283"/>
          </a:xfrm>
          <a:prstGeom prst="rect">
            <a:avLst/>
          </a:prstGeom>
          <a:noFill/>
        </p:spPr>
        <p:txBody>
          <a:bodyPr wrap="square" rtlCol="0">
            <a:noAutofit/>
          </a:bodyPr>
          <a:p>
            <a:pPr fontAlgn="auto">
              <a:lnSpc>
                <a:spcPct val="110000"/>
              </a:lnSpc>
              <a:spcAft>
                <a:spcPts val="1000"/>
              </a:spcAft>
            </a:pPr>
            <a:r>
              <a:rPr lang="zh-CN" altLang="en-US" sz="2000" spc="150">
                <a:solidFill>
                  <a:srgbClr val="000000">
                    <a:lumMod val="65000"/>
                    <a:lumOff val="35000"/>
                  </a:srgbClr>
                </a:solidFill>
                <a:uFillTx/>
                <a:latin typeface="思源黑体 CN Normal" panose="020B0400000000000000" charset="-122"/>
                <a:ea typeface="思源黑体 CN Normal" panose="020B0400000000000000" charset="-122"/>
              </a:rPr>
              <a:t>winhex、binwalk、formost、dd</a:t>
            </a:r>
            <a:endParaRPr lang="zh-CN" altLang="en-US" sz="2000" spc="150">
              <a:solidFill>
                <a:srgbClr val="000000">
                  <a:lumMod val="65000"/>
                  <a:lumOff val="35000"/>
                </a:srgbClr>
              </a:solidFill>
              <a:uFillTx/>
              <a:latin typeface="思源黑体 CN Normal" panose="020B0400000000000000" charset="-122"/>
              <a:ea typeface="思源黑体 CN Normal" panose="020B0400000000000000" charset="-122"/>
            </a:endParaRPr>
          </a:p>
        </p:txBody>
      </p:sp>
      <p:pic>
        <p:nvPicPr>
          <p:cNvPr id="9" name="图片 8" descr="32313538383938393b32313538373837343bb9abd5c2"/>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661198" y="2132243"/>
            <a:ext cx="649698" cy="649698"/>
          </a:xfrm>
          <a:prstGeom prst="rect">
            <a:avLst/>
          </a:prstGeom>
        </p:spPr>
      </p:pic>
      <p:sp>
        <p:nvSpPr>
          <p:cNvPr id="13" name="圆角矩形 12"/>
          <p:cNvSpPr/>
          <p:nvPr>
            <p:custDataLst>
              <p:tags r:id="rId15"/>
            </p:custDataLst>
          </p:nvPr>
        </p:nvSpPr>
        <p:spPr>
          <a:xfrm>
            <a:off x="182074" y="4127582"/>
            <a:ext cx="5632739" cy="1673143"/>
          </a:xfrm>
          <a:prstGeom prst="roundRect">
            <a:avLst>
              <a:gd name="adj" fmla="val 50000"/>
            </a:avLst>
          </a:prstGeom>
          <a:noFill/>
          <a:ln w="28575" cap="flat" cmpd="sng" algn="ctr">
            <a:solidFill>
              <a:srgbClr val="FCB14A"/>
            </a:solidFill>
            <a:prstDash val="solid"/>
            <a:miter lim="800000"/>
          </a:ln>
          <a:effectLst>
            <a:glow rad="38100">
              <a:srgbClr val="FCB14A">
                <a:alpha val="40000"/>
              </a:srgbClr>
            </a:glow>
          </a:effectLst>
          <a:extLst>
            <a:ext uri="{909E8E84-426E-40DD-AFC4-6F175D3DCCD1}">
              <a14:hiddenFill xmlns:a14="http://schemas.microsoft.com/office/drawing/2010/main">
                <a:solidFill>
                  <a:srgbClr val="20E4F9"/>
                </a:solidFill>
              </a14:hiddenFill>
            </a:ext>
          </a:extLst>
        </p:spPr>
        <p:txBody>
          <a:bodyPr rtlCol="0" anchor="ctr"/>
          <a:p>
            <a:pPr algn="ctr"/>
            <a:endParaRPr lang="zh-CN" altLang="en-US"/>
          </a:p>
        </p:txBody>
      </p:sp>
      <p:sp>
        <p:nvSpPr>
          <p:cNvPr id="14" name="椭圆 13"/>
          <p:cNvSpPr/>
          <p:nvPr>
            <p:custDataLst>
              <p:tags r:id="rId16"/>
            </p:custDataLst>
          </p:nvPr>
        </p:nvSpPr>
        <p:spPr>
          <a:xfrm>
            <a:off x="351132" y="4329238"/>
            <a:ext cx="1269830" cy="1269830"/>
          </a:xfrm>
          <a:prstGeom prst="ellipse">
            <a:avLst/>
          </a:prstGeom>
          <a:solidFill>
            <a:srgbClr val="FCB14A"/>
          </a:solidFill>
          <a:ln w="12700" cap="flat" cmpd="sng" algn="ctr">
            <a:noFill/>
            <a:prstDash val="solid"/>
            <a:miter lim="800000"/>
          </a:ln>
          <a:effectLst>
            <a:glow rad="63500">
              <a:srgbClr val="FCB14A">
                <a:alpha val="20000"/>
              </a:srgbClr>
            </a:glow>
          </a:effectLst>
        </p:spPr>
        <p:txBody>
          <a:bodyPr rtlCol="0" anchor="ctr"/>
          <a:p>
            <a:pPr algn="ctr"/>
            <a:endParaRPr lang="zh-CN" altLang="en-US"/>
          </a:p>
        </p:txBody>
      </p:sp>
      <p:pic>
        <p:nvPicPr>
          <p:cNvPr id="16" name="图片 15" descr="32313538383938393b32313538373838383bd1ddcabe"/>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661198" y="4639304"/>
            <a:ext cx="649698" cy="649698"/>
          </a:xfrm>
          <a:prstGeom prst="rect">
            <a:avLst/>
          </a:prstGeom>
        </p:spPr>
      </p:pic>
      <p:sp>
        <p:nvSpPr>
          <p:cNvPr id="15" name="文本框 14"/>
          <p:cNvSpPr txBox="1"/>
          <p:nvPr>
            <p:custDataLst>
              <p:tags r:id="rId20"/>
            </p:custDataLst>
          </p:nvPr>
        </p:nvSpPr>
        <p:spPr>
          <a:xfrm>
            <a:off x="1739985" y="4192021"/>
            <a:ext cx="1996097" cy="480640"/>
          </a:xfrm>
          <a:prstGeom prst="rect">
            <a:avLst/>
          </a:prstGeom>
          <a:noFill/>
        </p:spPr>
        <p:txBody>
          <a:bodyPr wrap="square" bIns="0" rtlCol="0">
            <a:normAutofit/>
          </a:bodyPr>
          <a:p>
            <a:pPr algn="l"/>
            <a:r>
              <a:rPr lang="zh-CN" altLang="en-US" sz="2000" spc="300">
                <a:solidFill>
                  <a:srgbClr val="FCB14A">
                    <a:lumMod val="50000"/>
                  </a:srgbClr>
                </a:solidFill>
                <a:uFillTx/>
                <a:latin typeface="思源黑体 CN Bold" panose="020B0800000000000000" pitchFamily="34" charset="-122"/>
                <a:ea typeface="思源黑体 CN Bold" panose="020B0800000000000000" pitchFamily="34" charset="-122"/>
              </a:rPr>
              <a:t>图片类</a:t>
            </a:r>
            <a:endParaRPr lang="zh-CN" altLang="en-US" sz="2000" spc="300">
              <a:solidFill>
                <a:srgbClr val="FCB14A">
                  <a:lumMod val="50000"/>
                </a:srgbClr>
              </a:solidFill>
              <a:uFillTx/>
              <a:latin typeface="思源黑体 CN Bold" panose="020B0800000000000000" pitchFamily="34" charset="-122"/>
              <a:ea typeface="思源黑体 CN Bold" panose="020B0800000000000000" pitchFamily="34" charset="-122"/>
            </a:endParaRPr>
          </a:p>
        </p:txBody>
      </p:sp>
      <p:sp>
        <p:nvSpPr>
          <p:cNvPr id="18" name="文本框 17"/>
          <p:cNvSpPr txBox="1"/>
          <p:nvPr>
            <p:custDataLst>
              <p:tags r:id="rId21"/>
            </p:custDataLst>
          </p:nvPr>
        </p:nvSpPr>
        <p:spPr>
          <a:xfrm>
            <a:off x="1739900" y="4698365"/>
            <a:ext cx="4074795" cy="1008380"/>
          </a:xfrm>
          <a:prstGeom prst="rect">
            <a:avLst/>
          </a:prstGeom>
          <a:noFill/>
        </p:spPr>
        <p:txBody>
          <a:bodyPr wrap="square" rtlCol="0">
            <a:normAutofit fontScale="90000" lnSpcReduction="10000"/>
          </a:bodyPr>
          <a:p>
            <a:pPr fontAlgn="auto">
              <a:lnSpc>
                <a:spcPct val="110000"/>
              </a:lnSpc>
              <a:spcAft>
                <a:spcPts val="1000"/>
              </a:spcAft>
            </a:pPr>
            <a:r>
              <a:rPr lang="zh-CN" altLang="en-US" sz="2000" spc="150">
                <a:solidFill>
                  <a:srgbClr val="000000">
                    <a:lumMod val="65000"/>
                    <a:lumOff val="35000"/>
                  </a:srgbClr>
                </a:solidFill>
                <a:uFillTx/>
                <a:latin typeface="思源黑体 CN Normal" panose="020B0400000000000000" charset="-122"/>
                <a:ea typeface="思源黑体 CN Normal" panose="020B0400000000000000" charset="-122"/>
              </a:rPr>
              <a:t>010Editor、</a:t>
            </a:r>
            <a:r>
              <a:rPr lang="zh-CN" altLang="en-US" sz="2000" spc="150">
                <a:solidFill>
                  <a:srgbClr val="000000">
                    <a:lumMod val="65000"/>
                    <a:lumOff val="35000"/>
                  </a:srgbClr>
                </a:solidFill>
                <a:uFillTx/>
                <a:latin typeface="思源黑体 CN Normal" panose="020B0400000000000000" charset="-122"/>
                <a:ea typeface="思源黑体 CN Normal" panose="020B0400000000000000" charset="-122"/>
                <a:sym typeface="+mn-ea"/>
              </a:rPr>
              <a:t>winhex、SilentEye、stegsolve、zsteg、Stegdetect、Jphide</a:t>
            </a:r>
            <a:endParaRPr lang="zh-CN" altLang="en-US" sz="2000" spc="150">
              <a:solidFill>
                <a:srgbClr val="000000">
                  <a:lumMod val="65000"/>
                  <a:lumOff val="35000"/>
                </a:srgbClr>
              </a:solidFill>
              <a:uFillTx/>
              <a:latin typeface="思源黑体 CN Normal" panose="020B0400000000000000" charset="-122"/>
              <a:ea typeface="思源黑体 CN Normal" panose="020B04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sym typeface="+mn-ea"/>
              </a:rPr>
              <a:t>隐写</a:t>
            </a:r>
            <a:r>
              <a:rPr lang="en-US" altLang="zh-CN">
                <a:sym typeface="+mn-ea"/>
              </a:rPr>
              <a:t>·</a:t>
            </a:r>
            <a:r>
              <a:rPr lang="zh-CN" altLang="en-US">
                <a:sym typeface="+mn-ea"/>
              </a:rPr>
              <a:t>文件隐写</a:t>
            </a:r>
            <a:r>
              <a:rPr lang="en-US" altLang="zh-CN">
                <a:sym typeface="+mn-ea"/>
              </a:rPr>
              <a:t>·文件类型识别</a:t>
            </a:r>
            <a:endParaRPr lang="en-US" altLang="zh-CN">
              <a:sym typeface="+mn-ea"/>
            </a:endParaRPr>
          </a:p>
        </p:txBody>
      </p:sp>
      <p:sp>
        <p:nvSpPr>
          <p:cNvPr id="3" name="文本框 2"/>
          <p:cNvSpPr txBox="1"/>
          <p:nvPr/>
        </p:nvSpPr>
        <p:spPr>
          <a:xfrm>
            <a:off x="194310" y="1346200"/>
            <a:ext cx="6855460" cy="706755"/>
          </a:xfrm>
          <a:prstGeom prst="rect">
            <a:avLst/>
          </a:prstGeom>
          <a:noFill/>
        </p:spPr>
        <p:txBody>
          <a:bodyPr wrap="square" rtlCol="0">
            <a:spAutoFit/>
          </a:bodyPr>
          <a:p>
            <a:pPr algn="l"/>
            <a:r>
              <a:rPr lang="zh-CN" altLang="en-US" sz="2000" b="1">
                <a:solidFill>
                  <a:srgbClr val="0162A7"/>
                </a:solidFill>
              </a:rPr>
              <a:t>当拿到一个隐写文件如果打不开，首先看文件头是否跟文件类型相匹配，常见文件类型的文件头如</a:t>
            </a:r>
            <a:r>
              <a:rPr lang="zh-CN" altLang="en-US" sz="2000" b="1">
                <a:solidFill>
                  <a:srgbClr val="0162A7"/>
                </a:solidFill>
              </a:rPr>
              <a:t>右表所示：</a:t>
            </a:r>
            <a:endParaRPr lang="zh-CN" altLang="en-US" sz="2000" b="1">
              <a:solidFill>
                <a:srgbClr val="0162A7"/>
              </a:solidFill>
            </a:endParaRPr>
          </a:p>
        </p:txBody>
      </p:sp>
      <p:graphicFrame>
        <p:nvGraphicFramePr>
          <p:cNvPr id="7" name="表格 6"/>
          <p:cNvGraphicFramePr/>
          <p:nvPr>
            <p:custDataLst>
              <p:tags r:id="rId1"/>
            </p:custDataLst>
          </p:nvPr>
        </p:nvGraphicFramePr>
        <p:xfrm>
          <a:off x="7132320" y="1129030"/>
          <a:ext cx="4891405" cy="5614035"/>
        </p:xfrm>
        <a:graphic>
          <a:graphicData uri="http://schemas.openxmlformats.org/drawingml/2006/table">
            <a:tbl>
              <a:tblPr firstRow="1" bandRow="1">
                <a:tableStyleId>{5C22544A-7EE6-4342-B048-85BDC9FD1C3A}</a:tableStyleId>
              </a:tblPr>
              <a:tblGrid>
                <a:gridCol w="2757805"/>
                <a:gridCol w="2133600"/>
              </a:tblGrid>
              <a:tr h="365760">
                <a:tc>
                  <a:txBody>
                    <a:bodyPr/>
                    <a:p>
                      <a:pPr>
                        <a:buNone/>
                      </a:pPr>
                      <a:r>
                        <a:rPr lang="zh-CN" altLang="en-US"/>
                        <a:t>文件类型</a:t>
                      </a:r>
                      <a:endParaRPr lang="zh-CN" altLang="en-US"/>
                    </a:p>
                  </a:txBody>
                  <a:tcPr/>
                </a:tc>
                <a:tc>
                  <a:txBody>
                    <a:bodyPr/>
                    <a:p>
                      <a:pPr>
                        <a:buNone/>
                      </a:pPr>
                      <a:r>
                        <a:rPr lang="zh-CN" altLang="en-US"/>
                        <a:t>文件头</a:t>
                      </a:r>
                      <a:endParaRPr lang="zh-CN" altLang="en-US"/>
                    </a:p>
                  </a:txBody>
                  <a:tcPr/>
                </a:tc>
              </a:tr>
              <a:tr h="365760">
                <a:tc>
                  <a:txBody>
                    <a:bodyPr/>
                    <a:p>
                      <a:pPr>
                        <a:buNone/>
                      </a:pPr>
                      <a:r>
                        <a:rPr lang="zh-CN" altLang="en-US"/>
                        <a:t>JPEG(jpg)</a:t>
                      </a:r>
                      <a:endParaRPr lang="zh-CN" altLang="en-US"/>
                    </a:p>
                  </a:txBody>
                  <a:tcPr/>
                </a:tc>
                <a:tc>
                  <a:txBody>
                    <a:bodyPr/>
                    <a:p>
                      <a:pPr>
                        <a:buNone/>
                      </a:pPr>
                      <a:r>
                        <a:rPr lang="zh-CN" altLang="en-US"/>
                        <a:t>FFD8FFE1</a:t>
                      </a:r>
                      <a:endParaRPr lang="zh-CN" altLang="en-US"/>
                    </a:p>
                  </a:txBody>
                  <a:tcPr/>
                </a:tc>
              </a:tr>
              <a:tr h="365760">
                <a:tc>
                  <a:txBody>
                    <a:bodyPr/>
                    <a:p>
                      <a:pPr>
                        <a:buNone/>
                      </a:pPr>
                      <a:r>
                        <a:rPr lang="zh-CN" altLang="en-US"/>
                        <a:t>PNG(png)</a:t>
                      </a:r>
                      <a:endParaRPr lang="zh-CN" altLang="en-US"/>
                    </a:p>
                  </a:txBody>
                  <a:tcPr/>
                </a:tc>
                <a:tc>
                  <a:txBody>
                    <a:bodyPr/>
                    <a:p>
                      <a:pPr>
                        <a:buNone/>
                      </a:pPr>
                      <a:r>
                        <a:rPr lang="zh-CN" altLang="en-US"/>
                        <a:t>89504E47</a:t>
                      </a:r>
                      <a:endParaRPr lang="zh-CN" altLang="en-US"/>
                    </a:p>
                  </a:txBody>
                  <a:tcPr/>
                </a:tc>
              </a:tr>
              <a:tr h="365760">
                <a:tc>
                  <a:txBody>
                    <a:bodyPr/>
                    <a:p>
                      <a:pPr>
                        <a:buNone/>
                      </a:pPr>
                      <a:r>
                        <a:rPr lang="zh-CN" altLang="en-US"/>
                        <a:t>GIF(gif)</a:t>
                      </a:r>
                      <a:endParaRPr lang="zh-CN" altLang="en-US"/>
                    </a:p>
                  </a:txBody>
                  <a:tcPr/>
                </a:tc>
                <a:tc>
                  <a:txBody>
                    <a:bodyPr/>
                    <a:p>
                      <a:pPr>
                        <a:buNone/>
                      </a:pPr>
                      <a:r>
                        <a:rPr lang="zh-CN" altLang="en-US"/>
                        <a:t>47494638</a:t>
                      </a:r>
                      <a:endParaRPr lang="zh-CN" altLang="en-US"/>
                    </a:p>
                  </a:txBody>
                  <a:tcPr/>
                </a:tc>
              </a:tr>
              <a:tr h="365760">
                <a:tc>
                  <a:txBody>
                    <a:bodyPr/>
                    <a:p>
                      <a:pPr>
                        <a:buNone/>
                      </a:pPr>
                      <a:r>
                        <a:rPr lang="zh-CN" altLang="en-US"/>
                        <a:t>TIFF(tiff)</a:t>
                      </a:r>
                      <a:endParaRPr lang="zh-CN" altLang="en-US"/>
                    </a:p>
                  </a:txBody>
                  <a:tcPr/>
                </a:tc>
                <a:tc>
                  <a:txBody>
                    <a:bodyPr/>
                    <a:p>
                      <a:pPr>
                        <a:buNone/>
                      </a:pPr>
                      <a:r>
                        <a:rPr lang="zh-CN" altLang="en-US"/>
                        <a:t>49492A00</a:t>
                      </a:r>
                      <a:endParaRPr lang="zh-CN" altLang="en-US"/>
                    </a:p>
                  </a:txBody>
                  <a:tcPr/>
                </a:tc>
              </a:tr>
              <a:tr h="389255">
                <a:tc>
                  <a:txBody>
                    <a:bodyPr/>
                    <a:p>
                      <a:pPr>
                        <a:buNone/>
                      </a:pPr>
                      <a:r>
                        <a:rPr lang="zh-CN" altLang="en-US"/>
                        <a:t>Windows Bitmap(bmp)</a:t>
                      </a:r>
                      <a:endParaRPr lang="zh-CN" altLang="en-US"/>
                    </a:p>
                  </a:txBody>
                  <a:tcPr/>
                </a:tc>
                <a:tc>
                  <a:txBody>
                    <a:bodyPr/>
                    <a:p>
                      <a:pPr>
                        <a:buNone/>
                      </a:pPr>
                      <a:r>
                        <a:rPr lang="zh-CN" altLang="en-US"/>
                        <a:t>424DC001</a:t>
                      </a:r>
                      <a:endParaRPr lang="zh-CN" altLang="en-US"/>
                    </a:p>
                  </a:txBody>
                  <a:tcPr/>
                </a:tc>
              </a:tr>
              <a:tr h="365760">
                <a:tc>
                  <a:txBody>
                    <a:bodyPr/>
                    <a:p>
                      <a:pPr>
                        <a:buNone/>
                      </a:pPr>
                      <a:r>
                        <a:rPr lang="zh-CN" altLang="en-US"/>
                        <a:t>ZIP Archive(ZIP)</a:t>
                      </a:r>
                      <a:endParaRPr lang="zh-CN" altLang="en-US"/>
                    </a:p>
                  </a:txBody>
                  <a:tcPr/>
                </a:tc>
                <a:tc>
                  <a:txBody>
                    <a:bodyPr/>
                    <a:p>
                      <a:pPr>
                        <a:buNone/>
                      </a:pPr>
                      <a:r>
                        <a:rPr lang="zh-CN" altLang="en-US"/>
                        <a:t>504B0304</a:t>
                      </a:r>
                      <a:endParaRPr lang="zh-CN" altLang="en-US"/>
                    </a:p>
                  </a:txBody>
                  <a:tcPr/>
                </a:tc>
              </a:tr>
              <a:tr h="365760">
                <a:tc>
                  <a:txBody>
                    <a:bodyPr/>
                    <a:p>
                      <a:pPr>
                        <a:buNone/>
                      </a:pPr>
                      <a:r>
                        <a:rPr lang="zh-CN" altLang="en-US"/>
                        <a:t>RAR Archive(rar)</a:t>
                      </a:r>
                      <a:endParaRPr lang="zh-CN" altLang="en-US"/>
                    </a:p>
                  </a:txBody>
                  <a:tcPr/>
                </a:tc>
                <a:tc>
                  <a:txBody>
                    <a:bodyPr/>
                    <a:p>
                      <a:pPr>
                        <a:buNone/>
                      </a:pPr>
                      <a:r>
                        <a:rPr lang="zh-CN" altLang="en-US"/>
                        <a:t>52617221</a:t>
                      </a:r>
                      <a:endParaRPr lang="zh-CN" altLang="en-US"/>
                    </a:p>
                  </a:txBody>
                  <a:tcPr/>
                </a:tc>
              </a:tr>
              <a:tr h="401320">
                <a:tc>
                  <a:txBody>
                    <a:bodyPr/>
                    <a:p>
                      <a:pPr>
                        <a:buNone/>
                      </a:pPr>
                      <a:r>
                        <a:rPr lang="zh-CN" altLang="en-US"/>
                        <a:t>Adobe Photshop(psd)</a:t>
                      </a:r>
                      <a:endParaRPr lang="zh-CN" altLang="en-US"/>
                    </a:p>
                  </a:txBody>
                  <a:tcPr/>
                </a:tc>
                <a:tc>
                  <a:txBody>
                    <a:bodyPr/>
                    <a:p>
                      <a:pPr>
                        <a:buNone/>
                      </a:pPr>
                      <a:r>
                        <a:rPr lang="zh-CN" altLang="en-US"/>
                        <a:t>38425053</a:t>
                      </a:r>
                      <a:endParaRPr lang="zh-CN" altLang="en-US"/>
                    </a:p>
                  </a:txBody>
                  <a:tcPr/>
                </a:tc>
              </a:tr>
              <a:tr h="377190">
                <a:tc>
                  <a:txBody>
                    <a:bodyPr/>
                    <a:p>
                      <a:pPr>
                        <a:buNone/>
                      </a:pPr>
                      <a:r>
                        <a:rPr lang="zh-CN" altLang="en-US"/>
                        <a:t>Rich Text Format(rtf)</a:t>
                      </a:r>
                      <a:endParaRPr lang="zh-CN" altLang="en-US"/>
                    </a:p>
                  </a:txBody>
                  <a:tcPr/>
                </a:tc>
                <a:tc>
                  <a:txBody>
                    <a:bodyPr/>
                    <a:p>
                      <a:pPr>
                        <a:buNone/>
                      </a:pPr>
                      <a:r>
                        <a:rPr lang="zh-CN" altLang="en-US"/>
                        <a:t>7B5C727466</a:t>
                      </a:r>
                      <a:endParaRPr lang="zh-CN" altLang="en-US"/>
                    </a:p>
                  </a:txBody>
                  <a:tcPr/>
                </a:tc>
              </a:tr>
              <a:tr h="377190">
                <a:tc>
                  <a:txBody>
                    <a:bodyPr/>
                    <a:p>
                      <a:pPr>
                        <a:buNone/>
                      </a:pPr>
                      <a:r>
                        <a:rPr lang="zh-CN" altLang="en-US"/>
                        <a:t>XML(xml)</a:t>
                      </a:r>
                      <a:endParaRPr lang="zh-CN" altLang="en-US"/>
                    </a:p>
                  </a:txBody>
                  <a:tcPr/>
                </a:tc>
                <a:tc>
                  <a:txBody>
                    <a:bodyPr/>
                    <a:p>
                      <a:pPr>
                        <a:buNone/>
                      </a:pPr>
                      <a:r>
                        <a:rPr lang="zh-CN" altLang="en-US"/>
                        <a:t>3C3F786D6C</a:t>
                      </a:r>
                      <a:endParaRPr lang="zh-CN" altLang="en-US"/>
                    </a:p>
                  </a:txBody>
                  <a:tcPr/>
                </a:tc>
              </a:tr>
              <a:tr h="377190">
                <a:tc>
                  <a:txBody>
                    <a:bodyPr/>
                    <a:p>
                      <a:pPr>
                        <a:buNone/>
                      </a:pPr>
                      <a:r>
                        <a:rPr lang="zh-CN" altLang="en-US"/>
                        <a:t>HTML(html)</a:t>
                      </a:r>
                      <a:endParaRPr lang="zh-CN" altLang="en-US"/>
                    </a:p>
                  </a:txBody>
                  <a:tcPr/>
                </a:tc>
                <a:tc>
                  <a:txBody>
                    <a:bodyPr/>
                    <a:p>
                      <a:pPr>
                        <a:buNone/>
                      </a:pPr>
                      <a:r>
                        <a:rPr lang="zh-CN" altLang="en-US"/>
                        <a:t>68746D6C3E</a:t>
                      </a:r>
                      <a:endParaRPr lang="zh-CN" altLang="en-US"/>
                    </a:p>
                  </a:txBody>
                  <a:tcPr/>
                </a:tc>
              </a:tr>
              <a:tr h="377190">
                <a:tc>
                  <a:txBody>
                    <a:bodyPr/>
                    <a:p>
                      <a:pPr>
                        <a:buNone/>
                      </a:pPr>
                      <a:r>
                        <a:rPr lang="zh-CN" altLang="en-US"/>
                        <a:t>Adobe Acrobat(pdf)</a:t>
                      </a:r>
                      <a:endParaRPr lang="zh-CN" altLang="en-US"/>
                    </a:p>
                  </a:txBody>
                  <a:tcPr/>
                </a:tc>
                <a:tc>
                  <a:txBody>
                    <a:bodyPr/>
                    <a:p>
                      <a:pPr>
                        <a:buNone/>
                      </a:pPr>
                      <a:r>
                        <a:rPr lang="zh-CN" altLang="en-US"/>
                        <a:t>255044462D312E</a:t>
                      </a:r>
                      <a:endParaRPr lang="zh-CN" altLang="en-US"/>
                    </a:p>
                  </a:txBody>
                  <a:tcPr/>
                </a:tc>
              </a:tr>
              <a:tr h="377190">
                <a:tc>
                  <a:txBody>
                    <a:bodyPr/>
                    <a:p>
                      <a:pPr>
                        <a:buNone/>
                      </a:pPr>
                      <a:r>
                        <a:rPr lang="zh-CN" altLang="en-US"/>
                        <a:t>pacp</a:t>
                      </a:r>
                      <a:endParaRPr lang="zh-CN" altLang="en-US"/>
                    </a:p>
                  </a:txBody>
                  <a:tcPr/>
                </a:tc>
                <a:tc>
                  <a:txBody>
                    <a:bodyPr/>
                    <a:p>
                      <a:pPr>
                        <a:buNone/>
                      </a:pPr>
                      <a:r>
                        <a:rPr lang="zh-CN" altLang="en-US"/>
                        <a:t>4D3C2B1A</a:t>
                      </a:r>
                      <a:endParaRPr lang="zh-CN" altLang="en-US"/>
                    </a:p>
                  </a:txBody>
                  <a:tcPr/>
                </a:tc>
              </a:tr>
              <a:tr h="377190">
                <a:tc>
                  <a:txBody>
                    <a:bodyPr/>
                    <a:p>
                      <a:pPr>
                        <a:buNone/>
                      </a:pPr>
                      <a:r>
                        <a:rPr lang="zh-CN" altLang="en-US"/>
                        <a:t>Wave(wav)</a:t>
                      </a:r>
                      <a:endParaRPr lang="zh-CN" altLang="en-US"/>
                    </a:p>
                  </a:txBody>
                  <a:tcPr/>
                </a:tc>
                <a:tc>
                  <a:txBody>
                    <a:bodyPr/>
                    <a:p>
                      <a:pPr>
                        <a:buNone/>
                      </a:pPr>
                      <a:r>
                        <a:rPr lang="zh-CN" altLang="en-US"/>
                        <a:t>57415645</a:t>
                      </a:r>
                      <a:endParaRPr lang="zh-CN" altLang="en-US"/>
                    </a:p>
                  </a:txBody>
                  <a:tcPr/>
                </a:tc>
              </a:tr>
            </a:tbl>
          </a:graphicData>
        </a:graphic>
      </p:graphicFrame>
      <p:sp>
        <p:nvSpPr>
          <p:cNvPr id="8" name="文本框 7"/>
          <p:cNvSpPr txBox="1"/>
          <p:nvPr/>
        </p:nvSpPr>
        <p:spPr>
          <a:xfrm>
            <a:off x="194310" y="2694305"/>
            <a:ext cx="6811010" cy="3964305"/>
          </a:xfrm>
          <a:prstGeom prst="rect">
            <a:avLst/>
          </a:prstGeom>
          <a:noFill/>
        </p:spPr>
        <p:txBody>
          <a:bodyPr wrap="square" rtlCol="0">
            <a:spAutoFit/>
          </a:bodyPr>
          <a:p>
            <a:pPr algn="l">
              <a:lnSpc>
                <a:spcPct val="140000"/>
              </a:lnSpc>
            </a:pPr>
            <a:r>
              <a:rPr lang="zh-CN" altLang="en-US" b="1"/>
              <a:t>通常文件无法正常打开有两种情况：</a:t>
            </a:r>
            <a:r>
              <a:rPr lang="en-US" altLang="zh-CN" b="1"/>
              <a:t>1</a:t>
            </a:r>
            <a:r>
              <a:rPr lang="zh-CN" altLang="en-US" b="1"/>
              <a:t>、文件头部残缺；</a:t>
            </a:r>
            <a:r>
              <a:rPr lang="en-US" altLang="zh-CN" b="1"/>
              <a:t>2</a:t>
            </a:r>
            <a:r>
              <a:rPr lang="zh-CN" altLang="en-US" b="1"/>
              <a:t>、头部字段错误。</a:t>
            </a:r>
            <a:endParaRPr lang="zh-CN" altLang="en-US" b="1"/>
          </a:p>
          <a:p>
            <a:pPr algn="l">
              <a:lnSpc>
                <a:spcPct val="140000"/>
              </a:lnSpc>
            </a:pPr>
            <a:endParaRPr lang="zh-CN" altLang="en-US" b="1"/>
          </a:p>
          <a:p>
            <a:pPr algn="l">
              <a:lnSpc>
                <a:spcPct val="140000"/>
              </a:lnSpc>
            </a:pPr>
            <a:r>
              <a:rPr lang="zh-CN" altLang="en-US" b="1"/>
              <a:t>针对文件头部残缺的情况，使用 winhex 程序添加相应的文件头。针对头部字段错误，可以找一个相同类型的文件进行替换。</a:t>
            </a:r>
            <a:endParaRPr lang="zh-CN" altLang="en-US" b="1"/>
          </a:p>
          <a:p>
            <a:pPr algn="l">
              <a:lnSpc>
                <a:spcPct val="140000"/>
              </a:lnSpc>
            </a:pPr>
            <a:endParaRPr lang="zh-CN" altLang="en-US" b="1"/>
          </a:p>
          <a:p>
            <a:pPr algn="l">
              <a:lnSpc>
                <a:spcPct val="140000"/>
              </a:lnSpc>
            </a:pPr>
            <a:r>
              <a:rPr lang="zh-CN" altLang="en-US" b="1">
                <a:sym typeface="+mn-ea"/>
              </a:rPr>
              <a:t>当文件没有后缀名或者有后缀名而无法打开时，根据识别出的文件类型来修改后缀名即可正常打开文件。</a:t>
            </a:r>
            <a:endParaRPr lang="zh-CN" altLang="en-US" b="1">
              <a:sym typeface="+mn-ea"/>
            </a:endParaRPr>
          </a:p>
          <a:p>
            <a:pPr algn="l">
              <a:lnSpc>
                <a:spcPct val="140000"/>
              </a:lnSpc>
            </a:pPr>
            <a:r>
              <a:rPr lang="zh-CN" altLang="en-US" b="1">
                <a:sym typeface="+mn-ea"/>
              </a:rPr>
              <a:t>Linux环境下命令格式：file+文件名</a:t>
            </a:r>
            <a:endParaRPr lang="zh-CN" altLang="en-US" b="1"/>
          </a:p>
          <a:p>
            <a:pPr algn="l">
              <a:lnSpc>
                <a:spcPct val="140000"/>
              </a:lnSpc>
            </a:pP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sym typeface="+mn-ea"/>
              </a:rPr>
              <a:t>隐写</a:t>
            </a:r>
            <a:r>
              <a:rPr lang="en-US" altLang="zh-CN">
                <a:sym typeface="+mn-ea"/>
              </a:rPr>
              <a:t>·</a:t>
            </a:r>
            <a:r>
              <a:rPr lang="zh-CN" altLang="en-US">
                <a:sym typeface="+mn-ea"/>
              </a:rPr>
              <a:t>文件隐写</a:t>
            </a:r>
            <a:r>
              <a:rPr lang="en-US" altLang="zh-CN">
                <a:sym typeface="+mn-ea"/>
              </a:rPr>
              <a:t>·文件类型识别</a:t>
            </a:r>
            <a:endParaRPr lang="en-US" altLang="zh-CN">
              <a:sym typeface="+mn-ea"/>
            </a:endParaRPr>
          </a:p>
        </p:txBody>
      </p:sp>
      <p:sp>
        <p:nvSpPr>
          <p:cNvPr id="8" name="文本框 7"/>
          <p:cNvSpPr txBox="1"/>
          <p:nvPr/>
        </p:nvSpPr>
        <p:spPr>
          <a:xfrm>
            <a:off x="699770" y="1264285"/>
            <a:ext cx="10680700" cy="910590"/>
          </a:xfrm>
          <a:prstGeom prst="rect">
            <a:avLst/>
          </a:prstGeom>
          <a:noFill/>
        </p:spPr>
        <p:txBody>
          <a:bodyPr wrap="square" rtlCol="0">
            <a:noAutofit/>
          </a:bodyPr>
          <a:p>
            <a:pPr algn="l">
              <a:lnSpc>
                <a:spcPct val="140000"/>
              </a:lnSpc>
            </a:pPr>
            <a:r>
              <a:rPr lang="zh-CN" altLang="en-US" b="1">
                <a:sym typeface="+mn-ea"/>
              </a:rPr>
              <a:t>当文件没有后缀名或者有后缀名而无法打开时，根据识别出的文件类型来修改后缀名即可正常打开文件。</a:t>
            </a:r>
            <a:endParaRPr lang="zh-CN" altLang="en-US" b="1">
              <a:sym typeface="+mn-ea"/>
            </a:endParaRPr>
          </a:p>
          <a:p>
            <a:pPr algn="l">
              <a:lnSpc>
                <a:spcPct val="140000"/>
              </a:lnSpc>
            </a:pPr>
            <a:r>
              <a:rPr lang="zh-CN" altLang="en-US" b="1">
                <a:sym typeface="+mn-ea"/>
              </a:rPr>
              <a:t>Linux环境下命令格式：</a:t>
            </a:r>
            <a:r>
              <a:rPr lang="zh-CN" altLang="en-US" b="1">
                <a:solidFill>
                  <a:srgbClr val="C70019"/>
                </a:solidFill>
                <a:sym typeface="+mn-ea"/>
              </a:rPr>
              <a:t>file+文件名</a:t>
            </a:r>
            <a:endParaRPr lang="zh-CN" altLang="en-US" b="1">
              <a:solidFill>
                <a:srgbClr val="C70019"/>
              </a:solidFill>
              <a:sym typeface="+mn-ea"/>
            </a:endParaRPr>
          </a:p>
        </p:txBody>
      </p:sp>
      <p:pic>
        <p:nvPicPr>
          <p:cNvPr id="9" name="图片 8"/>
          <p:cNvPicPr>
            <a:picLocks noChangeAspect="1"/>
          </p:cNvPicPr>
          <p:nvPr/>
        </p:nvPicPr>
        <p:blipFill>
          <a:blip r:embed="rId1"/>
          <a:stretch>
            <a:fillRect/>
          </a:stretch>
        </p:blipFill>
        <p:spPr>
          <a:xfrm>
            <a:off x="1935480" y="3550285"/>
            <a:ext cx="1982470" cy="1840230"/>
          </a:xfrm>
          <a:prstGeom prst="rect">
            <a:avLst/>
          </a:prstGeom>
        </p:spPr>
      </p:pic>
      <p:pic>
        <p:nvPicPr>
          <p:cNvPr id="10" name="图片 9"/>
          <p:cNvPicPr>
            <a:picLocks noChangeAspect="1"/>
          </p:cNvPicPr>
          <p:nvPr/>
        </p:nvPicPr>
        <p:blipFill>
          <a:blip r:embed="rId2"/>
          <a:srcRect r="34198"/>
          <a:stretch>
            <a:fillRect/>
          </a:stretch>
        </p:blipFill>
        <p:spPr>
          <a:xfrm>
            <a:off x="5975350" y="2167890"/>
            <a:ext cx="5963920" cy="4464050"/>
          </a:xfrm>
          <a:prstGeom prst="rect">
            <a:avLst/>
          </a:prstGeom>
        </p:spPr>
      </p:pic>
      <p:pic>
        <p:nvPicPr>
          <p:cNvPr id="11" name="图片 10"/>
          <p:cNvPicPr>
            <a:picLocks noChangeAspect="1"/>
          </p:cNvPicPr>
          <p:nvPr/>
        </p:nvPicPr>
        <p:blipFill>
          <a:blip r:embed="rId3"/>
          <a:srcRect r="1822"/>
          <a:stretch>
            <a:fillRect/>
          </a:stretch>
        </p:blipFill>
        <p:spPr>
          <a:xfrm>
            <a:off x="252730" y="2470150"/>
            <a:ext cx="5348605" cy="725805"/>
          </a:xfrm>
          <a:prstGeom prst="rect">
            <a:avLst/>
          </a:prstGeom>
        </p:spPr>
      </p:pic>
      <p:pic>
        <p:nvPicPr>
          <p:cNvPr id="12" name="图片 11"/>
          <p:cNvPicPr>
            <a:picLocks noChangeAspect="1"/>
          </p:cNvPicPr>
          <p:nvPr/>
        </p:nvPicPr>
        <p:blipFill>
          <a:blip r:embed="rId4"/>
          <a:stretch>
            <a:fillRect/>
          </a:stretch>
        </p:blipFill>
        <p:spPr>
          <a:xfrm>
            <a:off x="252730" y="5745480"/>
            <a:ext cx="5348605" cy="7105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sym typeface="+mn-ea"/>
              </a:rPr>
              <a:t>MISC·</a:t>
            </a:r>
            <a:r>
              <a:rPr lang="zh-CN" altLang="en-US">
                <a:sym typeface="+mn-ea"/>
              </a:rPr>
              <a:t>隐写技术</a:t>
            </a:r>
            <a:r>
              <a:rPr lang="en-US" altLang="zh-CN">
                <a:sym typeface="+mn-ea"/>
              </a:rPr>
              <a:t>--misc--</a:t>
            </a:r>
            <a:r>
              <a:rPr lang="zh-CN" altLang="en-US">
                <a:sym typeface="+mn-ea"/>
              </a:rPr>
              <a:t>第三题</a:t>
            </a:r>
            <a:endParaRPr lang="zh-CN" altLang="en-US">
              <a:sym typeface="+mn-ea"/>
            </a:endParaRPr>
          </a:p>
        </p:txBody>
      </p:sp>
      <p:pic>
        <p:nvPicPr>
          <p:cNvPr id="4" name="图片 3"/>
          <p:cNvPicPr>
            <a:picLocks noChangeAspect="1"/>
          </p:cNvPicPr>
          <p:nvPr>
            <p:custDataLst>
              <p:tags r:id="rId1"/>
            </p:custDataLst>
          </p:nvPr>
        </p:nvPicPr>
        <p:blipFill>
          <a:blip r:embed="rId2"/>
          <a:stretch>
            <a:fillRect/>
          </a:stretch>
        </p:blipFill>
        <p:spPr>
          <a:xfrm>
            <a:off x="474980" y="1514475"/>
            <a:ext cx="9734550" cy="2209800"/>
          </a:xfrm>
          <a:prstGeom prst="rect">
            <a:avLst/>
          </a:prstGeom>
        </p:spPr>
      </p:pic>
      <p:pic>
        <p:nvPicPr>
          <p:cNvPr id="2" name="图片 1"/>
          <p:cNvPicPr>
            <a:picLocks noChangeAspect="1"/>
          </p:cNvPicPr>
          <p:nvPr>
            <p:custDataLst>
              <p:tags r:id="rId3"/>
            </p:custDataLst>
          </p:nvPr>
        </p:nvPicPr>
        <p:blipFill>
          <a:blip r:embed="rId4"/>
          <a:srcRect b="12533"/>
          <a:stretch>
            <a:fillRect/>
          </a:stretch>
        </p:blipFill>
        <p:spPr>
          <a:xfrm>
            <a:off x="7075805" y="2840990"/>
            <a:ext cx="4591050" cy="3815715"/>
          </a:xfrm>
          <a:prstGeom prst="rect">
            <a:avLst/>
          </a:prstGeom>
        </p:spPr>
      </p:pic>
      <p:sp>
        <p:nvSpPr>
          <p:cNvPr id="7" name="文本框 6"/>
          <p:cNvSpPr txBox="1"/>
          <p:nvPr>
            <p:custDataLst>
              <p:tags r:id="rId5"/>
            </p:custDataLst>
          </p:nvPr>
        </p:nvSpPr>
        <p:spPr>
          <a:xfrm>
            <a:off x="507365" y="4533900"/>
            <a:ext cx="6568440" cy="748030"/>
          </a:xfrm>
          <a:prstGeom prst="rect">
            <a:avLst/>
          </a:prstGeom>
          <a:noFill/>
        </p:spPr>
        <p:txBody>
          <a:bodyPr wrap="square" rtlCol="0">
            <a:noAutofit/>
          </a:bodyPr>
          <a:p>
            <a:r>
              <a:rPr lang="zh-CN" altLang="en-US"/>
              <a:t>天机平台训练场</a:t>
            </a:r>
            <a:r>
              <a:rPr lang="en-US" altLang="zh-CN"/>
              <a:t>--</a:t>
            </a:r>
            <a:r>
              <a:rPr lang="zh-CN" altLang="en-US"/>
              <a:t>隐写技术</a:t>
            </a:r>
            <a:r>
              <a:rPr lang="en-US" altLang="zh-CN"/>
              <a:t>--misc--</a:t>
            </a:r>
            <a:r>
              <a:rPr lang="zh-CN" altLang="en-US"/>
              <a:t>第三题</a:t>
            </a:r>
            <a:endParaRPr lang="zh-CN" altLang="en-US"/>
          </a:p>
          <a:p>
            <a:endParaRPr lang="zh-CN" altLang="en-US"/>
          </a:p>
          <a:p>
            <a:r>
              <a:rPr lang="zh-CN" altLang="en-US"/>
              <a:t>解压后发现是一个</a:t>
            </a:r>
            <a:r>
              <a:rPr lang="en-US" altLang="zh-CN"/>
              <a:t>png</a:t>
            </a:r>
            <a:r>
              <a:rPr lang="zh-CN" altLang="en-US"/>
              <a:t>图片，但是无法打开</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定义</a:t>
            </a:r>
            <a:endParaRPr lang="zh-CN" altLang="en-US"/>
          </a:p>
        </p:txBody>
      </p:sp>
      <p:grpSp>
        <p:nvGrpSpPr>
          <p:cNvPr id="3" name="组合 2" descr="7b0a202020202274657874626f78223a20227b5c2263617465676f72795f69645c223a31303738392c5c2269645c223a32303334323632387d220a7d0a"/>
          <p:cNvGrpSpPr/>
          <p:nvPr/>
        </p:nvGrpSpPr>
        <p:grpSpPr>
          <a:xfrm>
            <a:off x="699770" y="1194435"/>
            <a:ext cx="11178540" cy="5365115"/>
            <a:chOff x="6045" y="3315"/>
            <a:chExt cx="7108" cy="4170"/>
          </a:xfrm>
        </p:grpSpPr>
        <p:grpSp>
          <p:nvGrpSpPr>
            <p:cNvPr id="27" name="组合 26"/>
            <p:cNvGrpSpPr/>
            <p:nvPr/>
          </p:nvGrpSpPr>
          <p:grpSpPr>
            <a:xfrm>
              <a:off x="6045" y="3315"/>
              <a:ext cx="7108" cy="4170"/>
              <a:chOff x="3838575" y="2105025"/>
              <a:chExt cx="4513896" cy="2647949"/>
            </a:xfrm>
          </p:grpSpPr>
          <p:sp>
            <p:nvSpPr>
              <p:cNvPr id="7" name="图形 5"/>
              <p:cNvSpPr/>
              <p:nvPr/>
            </p:nvSpPr>
            <p:spPr>
              <a:xfrm>
                <a:off x="3838575" y="2439352"/>
                <a:ext cx="4278630" cy="2184082"/>
              </a:xfrm>
              <a:custGeom>
                <a:avLst/>
                <a:gdLst>
                  <a:gd name="connsiteX0" fmla="*/ 0 w 4278630"/>
                  <a:gd name="connsiteY0" fmla="*/ 0 h 2184082"/>
                  <a:gd name="connsiteX1" fmla="*/ 4278630 w 4278630"/>
                  <a:gd name="connsiteY1" fmla="*/ 0 h 2184082"/>
                  <a:gd name="connsiteX2" fmla="*/ 4278630 w 4278630"/>
                  <a:gd name="connsiteY2" fmla="*/ 2184083 h 2184082"/>
                  <a:gd name="connsiteX3" fmla="*/ 0 w 4278630"/>
                  <a:gd name="connsiteY3" fmla="*/ 2184083 h 2184082"/>
                </a:gdLst>
                <a:ahLst/>
                <a:cxnLst>
                  <a:cxn ang="0">
                    <a:pos x="connsiteX0" y="connsiteY0"/>
                  </a:cxn>
                  <a:cxn ang="0">
                    <a:pos x="connsiteX1" y="connsiteY1"/>
                  </a:cxn>
                  <a:cxn ang="0">
                    <a:pos x="connsiteX2" y="connsiteY2"/>
                  </a:cxn>
                  <a:cxn ang="0">
                    <a:pos x="connsiteX3" y="connsiteY3"/>
                  </a:cxn>
                </a:cxnLst>
                <a:rect l="l" t="t" r="r" b="b"/>
                <a:pathLst>
                  <a:path w="4278630" h="2184082">
                    <a:moveTo>
                      <a:pt x="0" y="0"/>
                    </a:moveTo>
                    <a:lnTo>
                      <a:pt x="4278630" y="0"/>
                    </a:lnTo>
                    <a:lnTo>
                      <a:pt x="4278630" y="2184083"/>
                    </a:lnTo>
                    <a:lnTo>
                      <a:pt x="0" y="2184083"/>
                    </a:lnTo>
                    <a:close/>
                  </a:path>
                </a:pathLst>
              </a:custGeom>
              <a:solidFill>
                <a:srgbClr val="E8E8E8"/>
              </a:solidFill>
              <a:ln w="9525" cap="flat">
                <a:noFill/>
                <a:prstDash val="solid"/>
                <a:miter/>
              </a:ln>
            </p:spPr>
            <p:txBody>
              <a:bodyPr rtlCol="0" anchor="ctr"/>
              <a:p>
                <a:endParaRPr lang="zh-CN" altLang="en-US"/>
              </a:p>
            </p:txBody>
          </p:sp>
          <p:sp>
            <p:nvSpPr>
              <p:cNvPr id="8" name="图形 5"/>
              <p:cNvSpPr/>
              <p:nvPr/>
            </p:nvSpPr>
            <p:spPr>
              <a:xfrm>
                <a:off x="7632382" y="2110740"/>
                <a:ext cx="218122" cy="501967"/>
              </a:xfrm>
              <a:custGeom>
                <a:avLst/>
                <a:gdLst>
                  <a:gd name="connsiteX0" fmla="*/ 184785 w 218122"/>
                  <a:gd name="connsiteY0" fmla="*/ 501968 h 501967"/>
                  <a:gd name="connsiteX1" fmla="*/ 0 w 218122"/>
                  <a:gd name="connsiteY1" fmla="*/ 482918 h 501967"/>
                  <a:gd name="connsiteX2" fmla="*/ 33338 w 218122"/>
                  <a:gd name="connsiteY2" fmla="*/ 0 h 501967"/>
                  <a:gd name="connsiteX3" fmla="*/ 218123 w 218122"/>
                  <a:gd name="connsiteY3" fmla="*/ 18098 h 501967"/>
                </a:gdLst>
                <a:ahLst/>
                <a:cxnLst>
                  <a:cxn ang="0">
                    <a:pos x="connsiteX0" y="connsiteY0"/>
                  </a:cxn>
                  <a:cxn ang="0">
                    <a:pos x="connsiteX1" y="connsiteY1"/>
                  </a:cxn>
                  <a:cxn ang="0">
                    <a:pos x="connsiteX2" y="connsiteY2"/>
                  </a:cxn>
                  <a:cxn ang="0">
                    <a:pos x="connsiteX3" y="connsiteY3"/>
                  </a:cxn>
                </a:cxnLst>
                <a:rect l="l" t="t" r="r" b="b"/>
                <a:pathLst>
                  <a:path w="218122" h="501967">
                    <a:moveTo>
                      <a:pt x="184785" y="501968"/>
                    </a:moveTo>
                    <a:lnTo>
                      <a:pt x="0" y="482918"/>
                    </a:lnTo>
                    <a:lnTo>
                      <a:pt x="33338" y="0"/>
                    </a:lnTo>
                    <a:lnTo>
                      <a:pt x="218123" y="18098"/>
                    </a:lnTo>
                    <a:close/>
                  </a:path>
                </a:pathLst>
              </a:custGeom>
              <a:solidFill>
                <a:srgbClr val="DEBF90"/>
              </a:solidFill>
              <a:ln w="9525" cap="flat">
                <a:noFill/>
                <a:prstDash val="solid"/>
                <a:miter/>
              </a:ln>
            </p:spPr>
            <p:txBody>
              <a:bodyPr rtlCol="0" anchor="ctr"/>
              <a:p>
                <a:endParaRPr lang="zh-CN" altLang="en-US"/>
              </a:p>
            </p:txBody>
          </p:sp>
          <p:sp>
            <p:nvSpPr>
              <p:cNvPr id="9" name="图形 5"/>
              <p:cNvSpPr/>
              <p:nvPr/>
            </p:nvSpPr>
            <p:spPr>
              <a:xfrm>
                <a:off x="4259580" y="2110740"/>
                <a:ext cx="217169" cy="501967"/>
              </a:xfrm>
              <a:custGeom>
                <a:avLst/>
                <a:gdLst>
                  <a:gd name="connsiteX0" fmla="*/ 32385 w 217169"/>
                  <a:gd name="connsiteY0" fmla="*/ 501968 h 501967"/>
                  <a:gd name="connsiteX1" fmla="*/ 217170 w 217169"/>
                  <a:gd name="connsiteY1" fmla="*/ 482918 h 501967"/>
                  <a:gd name="connsiteX2" fmla="*/ 183833 w 217169"/>
                  <a:gd name="connsiteY2" fmla="*/ 0 h 501967"/>
                  <a:gd name="connsiteX3" fmla="*/ 0 w 217169"/>
                  <a:gd name="connsiteY3" fmla="*/ 18098 h 501967"/>
                </a:gdLst>
                <a:ahLst/>
                <a:cxnLst>
                  <a:cxn ang="0">
                    <a:pos x="connsiteX0" y="connsiteY0"/>
                  </a:cxn>
                  <a:cxn ang="0">
                    <a:pos x="connsiteX1" y="connsiteY1"/>
                  </a:cxn>
                  <a:cxn ang="0">
                    <a:pos x="connsiteX2" y="connsiteY2"/>
                  </a:cxn>
                  <a:cxn ang="0">
                    <a:pos x="connsiteX3" y="connsiteY3"/>
                  </a:cxn>
                </a:cxnLst>
                <a:rect l="l" t="t" r="r" b="b"/>
                <a:pathLst>
                  <a:path w="217169" h="501967">
                    <a:moveTo>
                      <a:pt x="32385" y="501968"/>
                    </a:moveTo>
                    <a:lnTo>
                      <a:pt x="217170" y="482918"/>
                    </a:lnTo>
                    <a:lnTo>
                      <a:pt x="183833" y="0"/>
                    </a:lnTo>
                    <a:lnTo>
                      <a:pt x="0" y="18098"/>
                    </a:lnTo>
                    <a:close/>
                  </a:path>
                </a:pathLst>
              </a:custGeom>
              <a:solidFill>
                <a:srgbClr val="DEBF90"/>
              </a:solidFill>
              <a:ln w="9525" cap="flat">
                <a:noFill/>
                <a:prstDash val="solid"/>
                <a:miter/>
              </a:ln>
            </p:spPr>
            <p:txBody>
              <a:bodyPr rtlCol="0" anchor="ctr"/>
              <a:p>
                <a:endParaRPr lang="zh-CN" altLang="en-US"/>
              </a:p>
            </p:txBody>
          </p:sp>
          <p:sp>
            <p:nvSpPr>
              <p:cNvPr id="10" name="图形 5"/>
              <p:cNvSpPr/>
              <p:nvPr/>
            </p:nvSpPr>
            <p:spPr>
              <a:xfrm>
                <a:off x="3909061" y="2350868"/>
                <a:ext cx="4278630" cy="2184082"/>
              </a:xfrm>
              <a:custGeom>
                <a:avLst/>
                <a:gdLst>
                  <a:gd name="connsiteX0" fmla="*/ 0 w 4278630"/>
                  <a:gd name="connsiteY0" fmla="*/ 0 h 2184082"/>
                  <a:gd name="connsiteX1" fmla="*/ 4278630 w 4278630"/>
                  <a:gd name="connsiteY1" fmla="*/ 0 h 2184082"/>
                  <a:gd name="connsiteX2" fmla="*/ 4278630 w 4278630"/>
                  <a:gd name="connsiteY2" fmla="*/ 2184083 h 2184082"/>
                  <a:gd name="connsiteX3" fmla="*/ 0 w 4278630"/>
                  <a:gd name="connsiteY3" fmla="*/ 2184083 h 2184082"/>
                </a:gdLst>
                <a:ahLst/>
                <a:cxnLst>
                  <a:cxn ang="0">
                    <a:pos x="connsiteX0" y="connsiteY0"/>
                  </a:cxn>
                  <a:cxn ang="0">
                    <a:pos x="connsiteX1" y="connsiteY1"/>
                  </a:cxn>
                  <a:cxn ang="0">
                    <a:pos x="connsiteX2" y="connsiteY2"/>
                  </a:cxn>
                  <a:cxn ang="0">
                    <a:pos x="connsiteX3" y="connsiteY3"/>
                  </a:cxn>
                </a:cxnLst>
                <a:rect l="l" t="t" r="r" b="b"/>
                <a:pathLst>
                  <a:path w="4278630" h="2184082">
                    <a:moveTo>
                      <a:pt x="0" y="0"/>
                    </a:moveTo>
                    <a:lnTo>
                      <a:pt x="4278630" y="0"/>
                    </a:lnTo>
                    <a:lnTo>
                      <a:pt x="4278630" y="2184083"/>
                    </a:lnTo>
                    <a:lnTo>
                      <a:pt x="0" y="2184083"/>
                    </a:lnTo>
                    <a:close/>
                  </a:path>
                </a:pathLst>
              </a:custGeom>
              <a:solidFill>
                <a:srgbClr val="FFFFFF"/>
              </a:solidFill>
              <a:ln w="9525" cap="flat">
                <a:solidFill>
                  <a:srgbClr val="231815"/>
                </a:solidFill>
                <a:prstDash val="solid"/>
                <a:miter/>
              </a:ln>
            </p:spPr>
            <p:txBody>
              <a:bodyPr rtlCol="0" anchor="ctr"/>
              <a:p>
                <a:endParaRPr lang="zh-CN" altLang="en-US"/>
              </a:p>
            </p:txBody>
          </p:sp>
          <p:sp>
            <p:nvSpPr>
              <p:cNvPr id="11" name="图形 5"/>
              <p:cNvSpPr/>
              <p:nvPr/>
            </p:nvSpPr>
            <p:spPr>
              <a:xfrm>
                <a:off x="7632382" y="2105025"/>
                <a:ext cx="244792" cy="507682"/>
              </a:xfrm>
              <a:custGeom>
                <a:avLst/>
                <a:gdLst>
                  <a:gd name="connsiteX0" fmla="*/ 184785 w 244792"/>
                  <a:gd name="connsiteY0" fmla="*/ 507683 h 507682"/>
                  <a:gd name="connsiteX1" fmla="*/ 0 w 244792"/>
                  <a:gd name="connsiteY1" fmla="*/ 488633 h 507682"/>
                  <a:gd name="connsiteX2" fmla="*/ 60960 w 244792"/>
                  <a:gd name="connsiteY2" fmla="*/ 0 h 507682"/>
                  <a:gd name="connsiteX3" fmla="*/ 244793 w 244792"/>
                  <a:gd name="connsiteY3" fmla="*/ 19050 h 507682"/>
                </a:gdLst>
                <a:ahLst/>
                <a:cxnLst>
                  <a:cxn ang="0">
                    <a:pos x="connsiteX0" y="connsiteY0"/>
                  </a:cxn>
                  <a:cxn ang="0">
                    <a:pos x="connsiteX1" y="connsiteY1"/>
                  </a:cxn>
                  <a:cxn ang="0">
                    <a:pos x="connsiteX2" y="connsiteY2"/>
                  </a:cxn>
                  <a:cxn ang="0">
                    <a:pos x="connsiteX3" y="connsiteY3"/>
                  </a:cxn>
                </a:cxnLst>
                <a:rect l="l" t="t" r="r" b="b"/>
                <a:pathLst>
                  <a:path w="244792" h="507682">
                    <a:moveTo>
                      <a:pt x="184785" y="507683"/>
                    </a:moveTo>
                    <a:lnTo>
                      <a:pt x="0" y="488633"/>
                    </a:lnTo>
                    <a:lnTo>
                      <a:pt x="60960" y="0"/>
                    </a:lnTo>
                    <a:lnTo>
                      <a:pt x="244793" y="19050"/>
                    </a:lnTo>
                    <a:close/>
                  </a:path>
                </a:pathLst>
              </a:custGeom>
              <a:solidFill>
                <a:srgbClr val="FFDBA6"/>
              </a:solidFill>
              <a:ln w="9525" cap="flat">
                <a:noFill/>
                <a:prstDash val="solid"/>
                <a:miter/>
              </a:ln>
            </p:spPr>
            <p:txBody>
              <a:bodyPr rtlCol="0" anchor="ctr"/>
              <a:p>
                <a:endParaRPr lang="zh-CN" altLang="en-US"/>
              </a:p>
            </p:txBody>
          </p:sp>
          <p:sp>
            <p:nvSpPr>
              <p:cNvPr id="12" name="图形 5"/>
              <p:cNvSpPr/>
              <p:nvPr/>
            </p:nvSpPr>
            <p:spPr>
              <a:xfrm>
                <a:off x="7632382" y="2105025"/>
                <a:ext cx="65722" cy="489585"/>
              </a:xfrm>
              <a:custGeom>
                <a:avLst/>
                <a:gdLst>
                  <a:gd name="connsiteX0" fmla="*/ 60960 w 65722"/>
                  <a:gd name="connsiteY0" fmla="*/ 0 h 489585"/>
                  <a:gd name="connsiteX1" fmla="*/ 0 w 65722"/>
                  <a:gd name="connsiteY1" fmla="*/ 488633 h 489585"/>
                  <a:gd name="connsiteX2" fmla="*/ 5715 w 65722"/>
                  <a:gd name="connsiteY2" fmla="*/ 489585 h 489585"/>
                  <a:gd name="connsiteX3" fmla="*/ 65723 w 65722"/>
                  <a:gd name="connsiteY3" fmla="*/ 953 h 489585"/>
                </a:gdLst>
                <a:ahLst/>
                <a:cxnLst>
                  <a:cxn ang="0">
                    <a:pos x="connsiteX0" y="connsiteY0"/>
                  </a:cxn>
                  <a:cxn ang="0">
                    <a:pos x="connsiteX1" y="connsiteY1"/>
                  </a:cxn>
                  <a:cxn ang="0">
                    <a:pos x="connsiteX2" y="connsiteY2"/>
                  </a:cxn>
                  <a:cxn ang="0">
                    <a:pos x="connsiteX3" y="connsiteY3"/>
                  </a:cxn>
                </a:cxnLst>
                <a:rect l="l" t="t" r="r" b="b"/>
                <a:pathLst>
                  <a:path w="65722" h="489585">
                    <a:moveTo>
                      <a:pt x="60960" y="0"/>
                    </a:moveTo>
                    <a:lnTo>
                      <a:pt x="0" y="488633"/>
                    </a:lnTo>
                    <a:lnTo>
                      <a:pt x="5715" y="489585"/>
                    </a:lnTo>
                    <a:lnTo>
                      <a:pt x="65723" y="953"/>
                    </a:lnTo>
                    <a:close/>
                  </a:path>
                </a:pathLst>
              </a:custGeom>
              <a:solidFill>
                <a:srgbClr val="EBCA98"/>
              </a:solidFill>
              <a:ln w="9525" cap="flat">
                <a:noFill/>
                <a:prstDash val="solid"/>
                <a:miter/>
              </a:ln>
            </p:spPr>
            <p:txBody>
              <a:bodyPr rtlCol="0" anchor="ctr"/>
              <a:p>
                <a:endParaRPr lang="zh-CN" altLang="en-US"/>
              </a:p>
            </p:txBody>
          </p:sp>
          <p:sp>
            <p:nvSpPr>
              <p:cNvPr id="13" name="图形 5"/>
              <p:cNvSpPr/>
              <p:nvPr/>
            </p:nvSpPr>
            <p:spPr>
              <a:xfrm>
                <a:off x="4231957" y="2105025"/>
                <a:ext cx="244792" cy="507682"/>
              </a:xfrm>
              <a:custGeom>
                <a:avLst/>
                <a:gdLst>
                  <a:gd name="connsiteX0" fmla="*/ 60007 w 244792"/>
                  <a:gd name="connsiteY0" fmla="*/ 507683 h 507682"/>
                  <a:gd name="connsiteX1" fmla="*/ 244793 w 244792"/>
                  <a:gd name="connsiteY1" fmla="*/ 488633 h 507682"/>
                  <a:gd name="connsiteX2" fmla="*/ 184785 w 244792"/>
                  <a:gd name="connsiteY2" fmla="*/ 0 h 507682"/>
                  <a:gd name="connsiteX3" fmla="*/ 0 w 244792"/>
                  <a:gd name="connsiteY3" fmla="*/ 19050 h 507682"/>
                </a:gdLst>
                <a:ahLst/>
                <a:cxnLst>
                  <a:cxn ang="0">
                    <a:pos x="connsiteX0" y="connsiteY0"/>
                  </a:cxn>
                  <a:cxn ang="0">
                    <a:pos x="connsiteX1" y="connsiteY1"/>
                  </a:cxn>
                  <a:cxn ang="0">
                    <a:pos x="connsiteX2" y="connsiteY2"/>
                  </a:cxn>
                  <a:cxn ang="0">
                    <a:pos x="connsiteX3" y="connsiteY3"/>
                  </a:cxn>
                </a:cxnLst>
                <a:rect l="l" t="t" r="r" b="b"/>
                <a:pathLst>
                  <a:path w="244792" h="507682">
                    <a:moveTo>
                      <a:pt x="60007" y="507683"/>
                    </a:moveTo>
                    <a:lnTo>
                      <a:pt x="244793" y="488633"/>
                    </a:lnTo>
                    <a:lnTo>
                      <a:pt x="184785" y="0"/>
                    </a:lnTo>
                    <a:lnTo>
                      <a:pt x="0" y="19050"/>
                    </a:lnTo>
                    <a:close/>
                  </a:path>
                </a:pathLst>
              </a:custGeom>
              <a:solidFill>
                <a:srgbClr val="FFDBA6"/>
              </a:solidFill>
              <a:ln w="9525" cap="flat">
                <a:noFill/>
                <a:prstDash val="solid"/>
                <a:miter/>
              </a:ln>
            </p:spPr>
            <p:txBody>
              <a:bodyPr rtlCol="0" anchor="ctr"/>
              <a:p>
                <a:endParaRPr lang="zh-CN" altLang="en-US"/>
              </a:p>
            </p:txBody>
          </p:sp>
          <p:sp>
            <p:nvSpPr>
              <p:cNvPr id="14" name="图形 5"/>
              <p:cNvSpPr/>
              <p:nvPr/>
            </p:nvSpPr>
            <p:spPr>
              <a:xfrm>
                <a:off x="4411980" y="2105025"/>
                <a:ext cx="64769" cy="489585"/>
              </a:xfrm>
              <a:custGeom>
                <a:avLst/>
                <a:gdLst>
                  <a:gd name="connsiteX0" fmla="*/ 4763 w 64769"/>
                  <a:gd name="connsiteY0" fmla="*/ 0 h 489585"/>
                  <a:gd name="connsiteX1" fmla="*/ 64770 w 64769"/>
                  <a:gd name="connsiteY1" fmla="*/ 488633 h 489585"/>
                  <a:gd name="connsiteX2" fmla="*/ 60007 w 64769"/>
                  <a:gd name="connsiteY2" fmla="*/ 489585 h 489585"/>
                  <a:gd name="connsiteX3" fmla="*/ 0 w 64769"/>
                  <a:gd name="connsiteY3" fmla="*/ 953 h 489585"/>
                </a:gdLst>
                <a:ahLst/>
                <a:cxnLst>
                  <a:cxn ang="0">
                    <a:pos x="connsiteX0" y="connsiteY0"/>
                  </a:cxn>
                  <a:cxn ang="0">
                    <a:pos x="connsiteX1" y="connsiteY1"/>
                  </a:cxn>
                  <a:cxn ang="0">
                    <a:pos x="connsiteX2" y="connsiteY2"/>
                  </a:cxn>
                  <a:cxn ang="0">
                    <a:pos x="connsiteX3" y="connsiteY3"/>
                  </a:cxn>
                </a:cxnLst>
                <a:rect l="l" t="t" r="r" b="b"/>
                <a:pathLst>
                  <a:path w="64769" h="489585">
                    <a:moveTo>
                      <a:pt x="4763" y="0"/>
                    </a:moveTo>
                    <a:lnTo>
                      <a:pt x="64770" y="488633"/>
                    </a:lnTo>
                    <a:lnTo>
                      <a:pt x="60007" y="489585"/>
                    </a:lnTo>
                    <a:lnTo>
                      <a:pt x="0" y="953"/>
                    </a:lnTo>
                    <a:close/>
                  </a:path>
                </a:pathLst>
              </a:custGeom>
              <a:solidFill>
                <a:srgbClr val="EBCA98"/>
              </a:solidFill>
              <a:ln w="9525" cap="flat">
                <a:noFill/>
                <a:prstDash val="solid"/>
                <a:miter/>
              </a:ln>
            </p:spPr>
            <p:txBody>
              <a:bodyPr rtlCol="0" anchor="ctr"/>
              <a:p>
                <a:endParaRPr lang="zh-CN" altLang="en-US"/>
              </a:p>
            </p:txBody>
          </p:sp>
          <p:sp>
            <p:nvSpPr>
              <p:cNvPr id="15" name="图形 5"/>
              <p:cNvSpPr/>
              <p:nvPr/>
            </p:nvSpPr>
            <p:spPr>
              <a:xfrm>
                <a:off x="4259580" y="2331720"/>
                <a:ext cx="180022" cy="18097"/>
              </a:xfrm>
              <a:custGeom>
                <a:avLst/>
                <a:gdLst>
                  <a:gd name="connsiteX0" fmla="*/ 0 w 180022"/>
                  <a:gd name="connsiteY0" fmla="*/ 18098 h 18097"/>
                  <a:gd name="connsiteX1" fmla="*/ 180022 w 180022"/>
                  <a:gd name="connsiteY1" fmla="*/ 0 h 18097"/>
                </a:gdLst>
                <a:ahLst/>
                <a:cxnLst>
                  <a:cxn ang="0">
                    <a:pos x="connsiteX0" y="connsiteY0"/>
                  </a:cxn>
                  <a:cxn ang="0">
                    <a:pos x="connsiteX1" y="connsiteY1"/>
                  </a:cxn>
                </a:cxnLst>
                <a:rect l="l" t="t" r="r" b="b"/>
                <a:pathLst>
                  <a:path w="180022" h="18097">
                    <a:moveTo>
                      <a:pt x="0" y="18098"/>
                    </a:moveTo>
                    <a:lnTo>
                      <a:pt x="180022" y="0"/>
                    </a:lnTo>
                  </a:path>
                </a:pathLst>
              </a:custGeom>
              <a:ln w="9525" cap="flat">
                <a:solidFill>
                  <a:srgbClr val="EBC999"/>
                </a:solidFill>
                <a:prstDash val="solid"/>
                <a:miter/>
              </a:ln>
            </p:spPr>
            <p:txBody>
              <a:bodyPr rtlCol="0" anchor="ctr"/>
              <a:p>
                <a:endParaRPr lang="zh-CN" altLang="en-US"/>
              </a:p>
            </p:txBody>
          </p:sp>
          <p:sp>
            <p:nvSpPr>
              <p:cNvPr id="16" name="图形 5"/>
              <p:cNvSpPr/>
              <p:nvPr/>
            </p:nvSpPr>
            <p:spPr>
              <a:xfrm>
                <a:off x="7669530" y="2331720"/>
                <a:ext cx="180022" cy="18097"/>
              </a:xfrm>
              <a:custGeom>
                <a:avLst/>
                <a:gdLst>
                  <a:gd name="connsiteX0" fmla="*/ 180023 w 180022"/>
                  <a:gd name="connsiteY0" fmla="*/ 18098 h 18097"/>
                  <a:gd name="connsiteX1" fmla="*/ 0 w 180022"/>
                  <a:gd name="connsiteY1" fmla="*/ 0 h 18097"/>
                </a:gdLst>
                <a:ahLst/>
                <a:cxnLst>
                  <a:cxn ang="0">
                    <a:pos x="connsiteX0" y="connsiteY0"/>
                  </a:cxn>
                  <a:cxn ang="0">
                    <a:pos x="connsiteX1" y="connsiteY1"/>
                  </a:cxn>
                </a:cxnLst>
                <a:rect l="l" t="t" r="r" b="b"/>
                <a:pathLst>
                  <a:path w="180022" h="18097">
                    <a:moveTo>
                      <a:pt x="180023" y="18098"/>
                    </a:moveTo>
                    <a:lnTo>
                      <a:pt x="0" y="0"/>
                    </a:lnTo>
                  </a:path>
                </a:pathLst>
              </a:custGeom>
              <a:ln w="9525" cap="flat">
                <a:solidFill>
                  <a:srgbClr val="EBC999"/>
                </a:solidFill>
                <a:prstDash val="solid"/>
                <a:miter/>
              </a:ln>
            </p:spPr>
            <p:txBody>
              <a:bodyPr rtlCol="0" anchor="ctr"/>
              <a:p>
                <a:endParaRPr lang="zh-CN" altLang="en-US"/>
              </a:p>
            </p:txBody>
          </p:sp>
          <p:grpSp>
            <p:nvGrpSpPr>
              <p:cNvPr id="17" name="图形 5"/>
              <p:cNvGrpSpPr/>
              <p:nvPr/>
            </p:nvGrpSpPr>
            <p:grpSpPr>
              <a:xfrm>
                <a:off x="7719059" y="4139565"/>
                <a:ext cx="633412" cy="613409"/>
                <a:chOff x="7719059" y="4139565"/>
                <a:chExt cx="633412" cy="613409"/>
              </a:xfrm>
            </p:grpSpPr>
            <p:sp>
              <p:nvSpPr>
                <p:cNvPr id="18" name="图形 5"/>
                <p:cNvSpPr/>
                <p:nvPr/>
              </p:nvSpPr>
              <p:spPr>
                <a:xfrm>
                  <a:off x="7719059" y="4139565"/>
                  <a:ext cx="468630" cy="496252"/>
                </a:xfrm>
                <a:custGeom>
                  <a:avLst/>
                  <a:gdLst>
                    <a:gd name="connsiteX0" fmla="*/ 468630 w 468630"/>
                    <a:gd name="connsiteY0" fmla="*/ 496253 h 496252"/>
                    <a:gd name="connsiteX1" fmla="*/ 344805 w 468630"/>
                    <a:gd name="connsiteY1" fmla="*/ 400050 h 496252"/>
                    <a:gd name="connsiteX2" fmla="*/ 0 w 468630"/>
                    <a:gd name="connsiteY2" fmla="*/ 0 h 496252"/>
                    <a:gd name="connsiteX3" fmla="*/ 443865 w 468630"/>
                    <a:gd name="connsiteY3" fmla="*/ 293370 h 496252"/>
                  </a:gdLst>
                  <a:ahLst/>
                  <a:cxnLst>
                    <a:cxn ang="0">
                      <a:pos x="connsiteX0" y="connsiteY0"/>
                    </a:cxn>
                    <a:cxn ang="0">
                      <a:pos x="connsiteX1" y="connsiteY1"/>
                    </a:cxn>
                    <a:cxn ang="0">
                      <a:pos x="connsiteX2" y="connsiteY2"/>
                    </a:cxn>
                    <a:cxn ang="0">
                      <a:pos x="connsiteX3" y="connsiteY3"/>
                    </a:cxn>
                  </a:cxnLst>
                  <a:rect l="l" t="t" r="r" b="b"/>
                  <a:pathLst>
                    <a:path w="468630" h="496252">
                      <a:moveTo>
                        <a:pt x="468630" y="496253"/>
                      </a:moveTo>
                      <a:lnTo>
                        <a:pt x="344805" y="400050"/>
                      </a:lnTo>
                      <a:lnTo>
                        <a:pt x="0" y="0"/>
                      </a:lnTo>
                      <a:lnTo>
                        <a:pt x="443865" y="293370"/>
                      </a:lnTo>
                      <a:close/>
                    </a:path>
                  </a:pathLst>
                </a:custGeom>
                <a:solidFill>
                  <a:srgbClr val="57A9D9"/>
                </a:solidFill>
                <a:ln w="9525" cap="flat">
                  <a:noFill/>
                  <a:prstDash val="solid"/>
                  <a:miter/>
                </a:ln>
              </p:spPr>
              <p:txBody>
                <a:bodyPr rtlCol="0" anchor="ctr"/>
                <a:p>
                  <a:endParaRPr lang="zh-CN" altLang="en-US"/>
                </a:p>
              </p:txBody>
            </p:sp>
            <p:sp>
              <p:nvSpPr>
                <p:cNvPr id="19" name="图形 5"/>
                <p:cNvSpPr/>
                <p:nvPr/>
              </p:nvSpPr>
              <p:spPr>
                <a:xfrm>
                  <a:off x="7719059" y="4139565"/>
                  <a:ext cx="366712" cy="613409"/>
                </a:xfrm>
                <a:custGeom>
                  <a:avLst/>
                  <a:gdLst>
                    <a:gd name="connsiteX0" fmla="*/ 0 w 366712"/>
                    <a:gd name="connsiteY0" fmla="*/ 0 h 613409"/>
                    <a:gd name="connsiteX1" fmla="*/ 366713 w 366712"/>
                    <a:gd name="connsiteY1" fmla="*/ 364807 h 613409"/>
                    <a:gd name="connsiteX2" fmla="*/ 250508 w 366712"/>
                    <a:gd name="connsiteY2" fmla="*/ 613410 h 613409"/>
                  </a:gdLst>
                  <a:ahLst/>
                  <a:cxnLst>
                    <a:cxn ang="0">
                      <a:pos x="connsiteX0" y="connsiteY0"/>
                    </a:cxn>
                    <a:cxn ang="0">
                      <a:pos x="connsiteX1" y="connsiteY1"/>
                    </a:cxn>
                    <a:cxn ang="0">
                      <a:pos x="connsiteX2" y="connsiteY2"/>
                    </a:cxn>
                  </a:cxnLst>
                  <a:rect l="l" t="t" r="r" b="b"/>
                  <a:pathLst>
                    <a:path w="366712" h="613409">
                      <a:moveTo>
                        <a:pt x="0" y="0"/>
                      </a:moveTo>
                      <a:lnTo>
                        <a:pt x="366713" y="364807"/>
                      </a:lnTo>
                      <a:lnTo>
                        <a:pt x="250508" y="613410"/>
                      </a:lnTo>
                      <a:close/>
                    </a:path>
                  </a:pathLst>
                </a:custGeom>
                <a:solidFill>
                  <a:srgbClr val="96E8FF"/>
                </a:solidFill>
                <a:ln w="9525" cap="flat">
                  <a:noFill/>
                  <a:prstDash val="solid"/>
                  <a:miter/>
                </a:ln>
              </p:spPr>
              <p:txBody>
                <a:bodyPr rtlCol="0" anchor="ctr"/>
                <a:p>
                  <a:endParaRPr lang="zh-CN" altLang="en-US"/>
                </a:p>
              </p:txBody>
            </p:sp>
            <p:sp>
              <p:nvSpPr>
                <p:cNvPr id="20" name="图形 5"/>
                <p:cNvSpPr/>
                <p:nvPr/>
              </p:nvSpPr>
              <p:spPr>
                <a:xfrm>
                  <a:off x="7719059" y="4139565"/>
                  <a:ext cx="633412" cy="293369"/>
                </a:xfrm>
                <a:custGeom>
                  <a:avLst/>
                  <a:gdLst>
                    <a:gd name="connsiteX0" fmla="*/ 443865 w 633412"/>
                    <a:gd name="connsiteY0" fmla="*/ 293370 h 293369"/>
                    <a:gd name="connsiteX1" fmla="*/ 0 w 633412"/>
                    <a:gd name="connsiteY1" fmla="*/ 0 h 293369"/>
                    <a:gd name="connsiteX2" fmla="*/ 633413 w 633412"/>
                    <a:gd name="connsiteY2" fmla="*/ 194310 h 293369"/>
                  </a:gdLst>
                  <a:ahLst/>
                  <a:cxnLst>
                    <a:cxn ang="0">
                      <a:pos x="connsiteX0" y="connsiteY0"/>
                    </a:cxn>
                    <a:cxn ang="0">
                      <a:pos x="connsiteX1" y="connsiteY1"/>
                    </a:cxn>
                    <a:cxn ang="0">
                      <a:pos x="connsiteX2" y="connsiteY2"/>
                    </a:cxn>
                  </a:cxnLst>
                  <a:rect l="l" t="t" r="r" b="b"/>
                  <a:pathLst>
                    <a:path w="633412" h="293369">
                      <a:moveTo>
                        <a:pt x="443865" y="293370"/>
                      </a:moveTo>
                      <a:lnTo>
                        <a:pt x="0" y="0"/>
                      </a:lnTo>
                      <a:lnTo>
                        <a:pt x="633413" y="194310"/>
                      </a:lnTo>
                      <a:close/>
                    </a:path>
                  </a:pathLst>
                </a:custGeom>
                <a:solidFill>
                  <a:srgbClr val="96E8FF"/>
                </a:solidFill>
                <a:ln w="9525" cap="flat">
                  <a:noFill/>
                  <a:prstDash val="solid"/>
                  <a:miter/>
                </a:ln>
              </p:spPr>
              <p:txBody>
                <a:bodyPr rtlCol="0" anchor="ctr"/>
                <a:p>
                  <a:endParaRPr lang="zh-CN" altLang="en-US"/>
                </a:p>
              </p:txBody>
            </p:sp>
            <p:sp>
              <p:nvSpPr>
                <p:cNvPr id="21" name="图形 5"/>
                <p:cNvSpPr/>
                <p:nvPr/>
              </p:nvSpPr>
              <p:spPr>
                <a:xfrm>
                  <a:off x="7719059" y="4139565"/>
                  <a:ext cx="468630" cy="496252"/>
                </a:xfrm>
                <a:custGeom>
                  <a:avLst/>
                  <a:gdLst>
                    <a:gd name="connsiteX0" fmla="*/ 468630 w 468630"/>
                    <a:gd name="connsiteY0" fmla="*/ 496253 h 496252"/>
                    <a:gd name="connsiteX1" fmla="*/ 366713 w 468630"/>
                    <a:gd name="connsiteY1" fmla="*/ 364807 h 496252"/>
                    <a:gd name="connsiteX2" fmla="*/ 0 w 468630"/>
                    <a:gd name="connsiteY2" fmla="*/ 0 h 496252"/>
                    <a:gd name="connsiteX3" fmla="*/ 443865 w 468630"/>
                    <a:gd name="connsiteY3" fmla="*/ 293370 h 496252"/>
                  </a:gdLst>
                  <a:ahLst/>
                  <a:cxnLst>
                    <a:cxn ang="0">
                      <a:pos x="connsiteX0" y="connsiteY0"/>
                    </a:cxn>
                    <a:cxn ang="0">
                      <a:pos x="connsiteX1" y="connsiteY1"/>
                    </a:cxn>
                    <a:cxn ang="0">
                      <a:pos x="connsiteX2" y="connsiteY2"/>
                    </a:cxn>
                    <a:cxn ang="0">
                      <a:pos x="connsiteX3" y="connsiteY3"/>
                    </a:cxn>
                  </a:cxnLst>
                  <a:rect l="l" t="t" r="r" b="b"/>
                  <a:pathLst>
                    <a:path w="468630" h="496252">
                      <a:moveTo>
                        <a:pt x="468630" y="496253"/>
                      </a:moveTo>
                      <a:lnTo>
                        <a:pt x="366713" y="364807"/>
                      </a:lnTo>
                      <a:lnTo>
                        <a:pt x="0" y="0"/>
                      </a:lnTo>
                      <a:lnTo>
                        <a:pt x="443865" y="293370"/>
                      </a:lnTo>
                      <a:close/>
                    </a:path>
                  </a:pathLst>
                </a:custGeom>
                <a:solidFill>
                  <a:srgbClr val="67BEE6"/>
                </a:solidFill>
                <a:ln w="9525" cap="flat">
                  <a:noFill/>
                  <a:prstDash val="solid"/>
                  <a:miter/>
                </a:ln>
              </p:spPr>
              <p:txBody>
                <a:bodyPr rtlCol="0" anchor="ctr"/>
                <a:p>
                  <a:endParaRPr lang="zh-CN" altLang="en-US"/>
                </a:p>
              </p:txBody>
            </p:sp>
          </p:grpSp>
          <p:grpSp>
            <p:nvGrpSpPr>
              <p:cNvPr id="22" name="图形 5"/>
              <p:cNvGrpSpPr/>
              <p:nvPr/>
            </p:nvGrpSpPr>
            <p:grpSpPr>
              <a:xfrm>
                <a:off x="7449502" y="4239577"/>
                <a:ext cx="333375" cy="401954"/>
                <a:chOff x="7449502" y="4239577"/>
                <a:chExt cx="333375" cy="401954"/>
              </a:xfrm>
            </p:grpSpPr>
            <p:sp>
              <p:nvSpPr>
                <p:cNvPr id="23" name="图形 5"/>
                <p:cNvSpPr/>
                <p:nvPr/>
              </p:nvSpPr>
              <p:spPr>
                <a:xfrm>
                  <a:off x="7512367" y="4239577"/>
                  <a:ext cx="140969" cy="401954"/>
                </a:xfrm>
                <a:custGeom>
                  <a:avLst/>
                  <a:gdLst>
                    <a:gd name="connsiteX0" fmla="*/ 92392 w 140969"/>
                    <a:gd name="connsiteY0" fmla="*/ 401955 h 401954"/>
                    <a:gd name="connsiteX1" fmla="*/ 57150 w 140969"/>
                    <a:gd name="connsiteY1" fmla="*/ 314325 h 401954"/>
                    <a:gd name="connsiteX2" fmla="*/ 0 w 140969"/>
                    <a:gd name="connsiteY2" fmla="*/ 0 h 401954"/>
                    <a:gd name="connsiteX3" fmla="*/ 140970 w 140969"/>
                    <a:gd name="connsiteY3" fmla="*/ 288607 h 401954"/>
                  </a:gdLst>
                  <a:ahLst/>
                  <a:cxnLst>
                    <a:cxn ang="0">
                      <a:pos x="connsiteX0" y="connsiteY0"/>
                    </a:cxn>
                    <a:cxn ang="0">
                      <a:pos x="connsiteX1" y="connsiteY1"/>
                    </a:cxn>
                    <a:cxn ang="0">
                      <a:pos x="connsiteX2" y="connsiteY2"/>
                    </a:cxn>
                    <a:cxn ang="0">
                      <a:pos x="connsiteX3" y="connsiteY3"/>
                    </a:cxn>
                  </a:cxnLst>
                  <a:rect l="l" t="t" r="r" b="b"/>
                  <a:pathLst>
                    <a:path w="140969" h="401954">
                      <a:moveTo>
                        <a:pt x="92392" y="401955"/>
                      </a:moveTo>
                      <a:lnTo>
                        <a:pt x="57150" y="314325"/>
                      </a:lnTo>
                      <a:lnTo>
                        <a:pt x="0" y="0"/>
                      </a:lnTo>
                      <a:lnTo>
                        <a:pt x="140970" y="288607"/>
                      </a:lnTo>
                      <a:close/>
                    </a:path>
                  </a:pathLst>
                </a:custGeom>
                <a:solidFill>
                  <a:srgbClr val="D9C024"/>
                </a:solidFill>
                <a:ln w="9525" cap="flat">
                  <a:noFill/>
                  <a:prstDash val="solid"/>
                  <a:miter/>
                </a:ln>
              </p:spPr>
              <p:txBody>
                <a:bodyPr rtlCol="0" anchor="ctr"/>
                <a:p>
                  <a:endParaRPr lang="zh-CN" altLang="en-US"/>
                </a:p>
              </p:txBody>
            </p:sp>
            <p:sp>
              <p:nvSpPr>
                <p:cNvPr id="24" name="图形 5"/>
                <p:cNvSpPr/>
                <p:nvPr/>
              </p:nvSpPr>
              <p:spPr>
                <a:xfrm>
                  <a:off x="7449502" y="4239577"/>
                  <a:ext cx="142875" cy="346709"/>
                </a:xfrm>
                <a:custGeom>
                  <a:avLst/>
                  <a:gdLst>
                    <a:gd name="connsiteX0" fmla="*/ 62865 w 142875"/>
                    <a:gd name="connsiteY0" fmla="*/ 0 h 346709"/>
                    <a:gd name="connsiteX1" fmla="*/ 142875 w 142875"/>
                    <a:gd name="connsiteY1" fmla="*/ 301942 h 346709"/>
                    <a:gd name="connsiteX2" fmla="*/ 0 w 142875"/>
                    <a:gd name="connsiteY2" fmla="*/ 346710 h 346709"/>
                  </a:gdLst>
                  <a:ahLst/>
                  <a:cxnLst>
                    <a:cxn ang="0">
                      <a:pos x="connsiteX0" y="connsiteY0"/>
                    </a:cxn>
                    <a:cxn ang="0">
                      <a:pos x="connsiteX1" y="connsiteY1"/>
                    </a:cxn>
                    <a:cxn ang="0">
                      <a:pos x="connsiteX2" y="connsiteY2"/>
                    </a:cxn>
                  </a:cxnLst>
                  <a:rect l="l" t="t" r="r" b="b"/>
                  <a:pathLst>
                    <a:path w="142875" h="346709">
                      <a:moveTo>
                        <a:pt x="62865" y="0"/>
                      </a:moveTo>
                      <a:lnTo>
                        <a:pt x="142875" y="301942"/>
                      </a:lnTo>
                      <a:lnTo>
                        <a:pt x="0" y="346710"/>
                      </a:lnTo>
                      <a:close/>
                    </a:path>
                  </a:pathLst>
                </a:custGeom>
                <a:solidFill>
                  <a:srgbClr val="FFE775"/>
                </a:solidFill>
                <a:ln w="9525" cap="flat">
                  <a:noFill/>
                  <a:prstDash val="solid"/>
                  <a:miter/>
                </a:ln>
              </p:spPr>
              <p:txBody>
                <a:bodyPr rtlCol="0" anchor="ctr"/>
                <a:p>
                  <a:endParaRPr lang="zh-CN" altLang="en-US"/>
                </a:p>
              </p:txBody>
            </p:sp>
            <p:sp>
              <p:nvSpPr>
                <p:cNvPr id="25" name="图形 5"/>
                <p:cNvSpPr/>
                <p:nvPr/>
              </p:nvSpPr>
              <p:spPr>
                <a:xfrm>
                  <a:off x="7512367" y="4239577"/>
                  <a:ext cx="270509" cy="295275"/>
                </a:xfrm>
                <a:custGeom>
                  <a:avLst/>
                  <a:gdLst>
                    <a:gd name="connsiteX0" fmla="*/ 140970 w 270509"/>
                    <a:gd name="connsiteY0" fmla="*/ 288607 h 295275"/>
                    <a:gd name="connsiteX1" fmla="*/ 0 w 270509"/>
                    <a:gd name="connsiteY1" fmla="*/ 0 h 295275"/>
                    <a:gd name="connsiteX2" fmla="*/ 270510 w 270509"/>
                    <a:gd name="connsiteY2" fmla="*/ 295275 h 295275"/>
                  </a:gdLst>
                  <a:ahLst/>
                  <a:cxnLst>
                    <a:cxn ang="0">
                      <a:pos x="connsiteX0" y="connsiteY0"/>
                    </a:cxn>
                    <a:cxn ang="0">
                      <a:pos x="connsiteX1" y="connsiteY1"/>
                    </a:cxn>
                    <a:cxn ang="0">
                      <a:pos x="connsiteX2" y="connsiteY2"/>
                    </a:cxn>
                  </a:cxnLst>
                  <a:rect l="l" t="t" r="r" b="b"/>
                  <a:pathLst>
                    <a:path w="270509" h="295275">
                      <a:moveTo>
                        <a:pt x="140970" y="288607"/>
                      </a:moveTo>
                      <a:lnTo>
                        <a:pt x="0" y="0"/>
                      </a:lnTo>
                      <a:lnTo>
                        <a:pt x="270510" y="295275"/>
                      </a:lnTo>
                      <a:close/>
                    </a:path>
                  </a:pathLst>
                </a:custGeom>
                <a:solidFill>
                  <a:srgbClr val="FFE775"/>
                </a:solidFill>
                <a:ln w="9525" cap="flat">
                  <a:noFill/>
                  <a:prstDash val="solid"/>
                  <a:miter/>
                </a:ln>
              </p:spPr>
              <p:txBody>
                <a:bodyPr rtlCol="0" anchor="ctr"/>
                <a:p>
                  <a:endParaRPr lang="zh-CN" altLang="en-US"/>
                </a:p>
              </p:txBody>
            </p:sp>
            <p:sp>
              <p:nvSpPr>
                <p:cNvPr id="26" name="图形 5"/>
                <p:cNvSpPr/>
                <p:nvPr/>
              </p:nvSpPr>
              <p:spPr>
                <a:xfrm>
                  <a:off x="7512367" y="4239577"/>
                  <a:ext cx="140969" cy="401954"/>
                </a:xfrm>
                <a:custGeom>
                  <a:avLst/>
                  <a:gdLst>
                    <a:gd name="connsiteX0" fmla="*/ 92392 w 140969"/>
                    <a:gd name="connsiteY0" fmla="*/ 401955 h 401954"/>
                    <a:gd name="connsiteX1" fmla="*/ 80010 w 140969"/>
                    <a:gd name="connsiteY1" fmla="*/ 301942 h 401954"/>
                    <a:gd name="connsiteX2" fmla="*/ 0 w 140969"/>
                    <a:gd name="connsiteY2" fmla="*/ 0 h 401954"/>
                    <a:gd name="connsiteX3" fmla="*/ 140970 w 140969"/>
                    <a:gd name="connsiteY3" fmla="*/ 288607 h 401954"/>
                  </a:gdLst>
                  <a:ahLst/>
                  <a:cxnLst>
                    <a:cxn ang="0">
                      <a:pos x="connsiteX0" y="connsiteY0"/>
                    </a:cxn>
                    <a:cxn ang="0">
                      <a:pos x="connsiteX1" y="connsiteY1"/>
                    </a:cxn>
                    <a:cxn ang="0">
                      <a:pos x="connsiteX2" y="connsiteY2"/>
                    </a:cxn>
                    <a:cxn ang="0">
                      <a:pos x="connsiteX3" y="connsiteY3"/>
                    </a:cxn>
                  </a:cxnLst>
                  <a:rect l="l" t="t" r="r" b="b"/>
                  <a:pathLst>
                    <a:path w="140969" h="401954">
                      <a:moveTo>
                        <a:pt x="92392" y="401955"/>
                      </a:moveTo>
                      <a:lnTo>
                        <a:pt x="80010" y="301942"/>
                      </a:lnTo>
                      <a:lnTo>
                        <a:pt x="0" y="0"/>
                      </a:lnTo>
                      <a:lnTo>
                        <a:pt x="140970" y="288607"/>
                      </a:lnTo>
                      <a:close/>
                    </a:path>
                  </a:pathLst>
                </a:custGeom>
                <a:solidFill>
                  <a:srgbClr val="E6CB31"/>
                </a:solidFill>
                <a:ln w="9525" cap="flat">
                  <a:noFill/>
                  <a:prstDash val="solid"/>
                  <a:miter/>
                </a:ln>
              </p:spPr>
              <p:txBody>
                <a:bodyPr rtlCol="0" anchor="ctr"/>
                <a:p>
                  <a:endParaRPr lang="zh-CN" altLang="en-US"/>
                </a:p>
              </p:txBody>
            </p:sp>
          </p:grpSp>
        </p:grpSp>
        <p:sp>
          <p:nvSpPr>
            <p:cNvPr id="2" name="文本框 1"/>
            <p:cNvSpPr txBox="1"/>
            <p:nvPr/>
          </p:nvSpPr>
          <p:spPr>
            <a:xfrm>
              <a:off x="7055" y="4411"/>
              <a:ext cx="5087" cy="1626"/>
            </a:xfrm>
            <a:prstGeom prst="rect">
              <a:avLst/>
            </a:prstGeom>
            <a:noFill/>
          </p:spPr>
          <p:txBody>
            <a:bodyPr wrap="square" rtlCol="0" anchor="t">
              <a:spAutoFit/>
            </a:bodyPr>
            <a:p>
              <a:pPr>
                <a:lnSpc>
                  <a:spcPct val="130000"/>
                </a:lnSpc>
              </a:pPr>
              <a:r>
                <a:rPr lang="zh-CN" altLang="en-US" sz="2000">
                  <a:sym typeface="+mn-ea"/>
                </a:rPr>
                <a:t>在CTF比赛中，"杂项"（Miscellaneous）题目通常涵盖那些不属于传统分类（如Web、Pwn、Crypto、Reverse Engineering等）的挑战。这些题目往往需要选手运用多种技能和知识来解决，可能涉及</a:t>
              </a:r>
              <a:r>
                <a:rPr lang="zh-CN" altLang="en-US" sz="2000" b="1">
                  <a:solidFill>
                    <a:srgbClr val="C70019"/>
                  </a:solidFill>
                  <a:sym typeface="+mn-ea"/>
                </a:rPr>
                <a:t>压缩文件破解、文件</a:t>
              </a:r>
              <a:r>
                <a:rPr lang="en-US" altLang="zh-CN" sz="2000" b="1">
                  <a:solidFill>
                    <a:srgbClr val="C70019"/>
                  </a:solidFill>
                  <a:sym typeface="+mn-ea"/>
                </a:rPr>
                <a:t>/</a:t>
              </a:r>
              <a:r>
                <a:rPr lang="zh-CN" altLang="en-US" sz="2000" b="1">
                  <a:solidFill>
                    <a:srgbClr val="C70019"/>
                  </a:solidFill>
                  <a:sym typeface="+mn-ea"/>
                </a:rPr>
                <a:t>音频</a:t>
              </a:r>
              <a:r>
                <a:rPr lang="en-US" altLang="zh-CN" sz="2000" b="1">
                  <a:solidFill>
                    <a:srgbClr val="C70019"/>
                  </a:solidFill>
                  <a:sym typeface="+mn-ea"/>
                </a:rPr>
                <a:t>/</a:t>
              </a:r>
              <a:r>
                <a:rPr lang="zh-CN" altLang="en-US" sz="2000" b="1">
                  <a:solidFill>
                    <a:srgbClr val="C70019"/>
                  </a:solidFill>
                  <a:sym typeface="+mn-ea"/>
                </a:rPr>
                <a:t>视频</a:t>
              </a:r>
              <a:r>
                <a:rPr lang="en-US" altLang="zh-CN" sz="2000" b="1">
                  <a:solidFill>
                    <a:srgbClr val="C70019"/>
                  </a:solidFill>
                  <a:sym typeface="+mn-ea"/>
                </a:rPr>
                <a:t>/</a:t>
              </a:r>
              <a:r>
                <a:rPr lang="zh-CN" altLang="en-US" sz="2000" b="1">
                  <a:solidFill>
                    <a:srgbClr val="C70019"/>
                  </a:solidFill>
                  <a:sym typeface="+mn-ea"/>
                </a:rPr>
                <a:t>图片</a:t>
              </a:r>
              <a:r>
                <a:rPr lang="zh-CN" altLang="en-US" sz="2000" b="1">
                  <a:solidFill>
                    <a:srgbClr val="C70019"/>
                  </a:solidFill>
                  <a:sym typeface="+mn-ea"/>
                </a:rPr>
                <a:t>隐写、流量分析</a:t>
              </a:r>
              <a:r>
                <a:rPr lang="zh-CN" altLang="en-US" sz="2000">
                  <a:sym typeface="+mn-ea"/>
                </a:rPr>
                <a:t>等多个领域。</a:t>
              </a:r>
              <a:endParaRPr lang="zh-CN" altLang="en-US" sz="2000">
                <a:sym typeface="+mn-ea"/>
              </a:endParaRPr>
            </a:p>
            <a:p>
              <a:pPr>
                <a:lnSpc>
                  <a:spcPct val="130000"/>
                </a:lnSpc>
              </a:pPr>
              <a:r>
                <a:rPr sz="2000" dirty="0">
                  <a:solidFill>
                    <a:schemeClr val="tx1">
                      <a:lumMod val="75000"/>
                      <a:lumOff val="25000"/>
                    </a:schemeClr>
                  </a:solidFill>
                  <a:latin typeface="汉仪中黑简" panose="02010600000101010101" charset="-122"/>
                  <a:ea typeface="汉仪中黑简" panose="02010600000101010101" charset="-122"/>
                  <a:cs typeface="汉仪中黑简" panose="02010600000101010101" charset="-122"/>
                  <a:sym typeface="+mn-ea"/>
                </a:rPr>
                <a:t>压缩包处理</a:t>
              </a:r>
              <a:r>
                <a:rPr lang="zh-CN" sz="2000" dirty="0">
                  <a:solidFill>
                    <a:schemeClr val="tx1">
                      <a:lumMod val="75000"/>
                      <a:lumOff val="25000"/>
                    </a:schemeClr>
                  </a:solidFill>
                  <a:latin typeface="汉仪中黑简" panose="02010600000101010101" charset="-122"/>
                  <a:ea typeface="汉仪中黑简" panose="02010600000101010101" charset="-122"/>
                  <a:cs typeface="汉仪中黑简" panose="02010600000101010101" charset="-122"/>
                  <a:sym typeface="+mn-ea"/>
                </a:rPr>
                <a:t>的</a:t>
              </a:r>
              <a:r>
                <a:rPr sz="2000" dirty="0">
                  <a:solidFill>
                    <a:schemeClr val="tx1">
                      <a:lumMod val="75000"/>
                      <a:lumOff val="25000"/>
                    </a:schemeClr>
                  </a:solidFill>
                  <a:latin typeface="汉仪中黑简" panose="02010600000101010101" charset="-122"/>
                  <a:ea typeface="汉仪中黑简" panose="02010600000101010101" charset="-122"/>
                  <a:cs typeface="汉仪中黑简" panose="02010600000101010101" charset="-122"/>
                  <a:sym typeface="+mn-ea"/>
                </a:rPr>
                <a:t>三</a:t>
              </a:r>
              <a:r>
                <a:rPr lang="zh-CN" sz="2000" dirty="0">
                  <a:solidFill>
                    <a:schemeClr val="tx1">
                      <a:lumMod val="75000"/>
                      <a:lumOff val="25000"/>
                    </a:schemeClr>
                  </a:solidFill>
                  <a:latin typeface="汉仪中黑简" panose="02010600000101010101" charset="-122"/>
                  <a:ea typeface="汉仪中黑简" panose="02010600000101010101" charset="-122"/>
                  <a:cs typeface="汉仪中黑简" panose="02010600000101010101" charset="-122"/>
                  <a:sym typeface="+mn-ea"/>
                </a:rPr>
                <a:t>个题型</a:t>
              </a:r>
              <a:r>
                <a:rPr sz="2000" dirty="0">
                  <a:solidFill>
                    <a:schemeClr val="tx1">
                      <a:lumMod val="75000"/>
                      <a:lumOff val="25000"/>
                    </a:schemeClr>
                  </a:solidFill>
                  <a:latin typeface="汉仪中黑简" panose="02010600000101010101" charset="-122"/>
                  <a:ea typeface="汉仪中黑简" panose="02010600000101010101" charset="-122"/>
                  <a:cs typeface="汉仪中黑简" panose="02010600000101010101" charset="-122"/>
                  <a:sym typeface="+mn-ea"/>
                </a:rPr>
                <a:t>思路：</a:t>
              </a:r>
              <a:r>
                <a:rPr sz="2000" dirty="0">
                  <a:solidFill>
                    <a:srgbClr val="C70019"/>
                  </a:solidFill>
                  <a:latin typeface="汉仪中黑简" panose="02010600000101010101" charset="-122"/>
                  <a:ea typeface="汉仪中黑简" panose="02010600000101010101" charset="-122"/>
                  <a:cs typeface="汉仪中黑简" panose="02010600000101010101" charset="-122"/>
                  <a:sym typeface="+mn-ea"/>
                </a:rPr>
                <a:t>密码爆破，伪加密，明文</a:t>
              </a:r>
              <a:r>
                <a:rPr lang="zh-CN" sz="2000" dirty="0">
                  <a:solidFill>
                    <a:srgbClr val="C70019"/>
                  </a:solidFill>
                  <a:latin typeface="汉仪中黑简" panose="02010600000101010101" charset="-122"/>
                  <a:ea typeface="汉仪中黑简" panose="02010600000101010101" charset="-122"/>
                  <a:cs typeface="汉仪中黑简" panose="02010600000101010101" charset="-122"/>
                  <a:sym typeface="+mn-ea"/>
                </a:rPr>
                <a:t>攻击</a:t>
              </a:r>
              <a:r>
                <a:rPr sz="2000" dirty="0">
                  <a:solidFill>
                    <a:srgbClr val="C70019"/>
                  </a:solidFill>
                  <a:latin typeface="汉仪中黑简" panose="02010600000101010101" charset="-122"/>
                  <a:ea typeface="汉仪中黑简" panose="02010600000101010101" charset="-122"/>
                  <a:cs typeface="汉仪中黑简" panose="02010600000101010101" charset="-122"/>
                  <a:sym typeface="+mn-ea"/>
                </a:rPr>
                <a:t>。</a:t>
              </a:r>
              <a:endParaRPr lang="zh-CN" altLang="en-US" sz="2000">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sym typeface="+mn-ea"/>
              </a:rPr>
              <a:t>隐写</a:t>
            </a:r>
            <a:r>
              <a:rPr lang="en-US" altLang="zh-CN">
                <a:sym typeface="+mn-ea"/>
              </a:rPr>
              <a:t>·</a:t>
            </a:r>
            <a:r>
              <a:rPr lang="zh-CN" altLang="en-US">
                <a:sym typeface="+mn-ea"/>
              </a:rPr>
              <a:t>文件隐写</a:t>
            </a:r>
            <a:r>
              <a:rPr lang="en-US" altLang="zh-CN">
                <a:sym typeface="+mn-ea"/>
              </a:rPr>
              <a:t>·</a:t>
            </a:r>
            <a:r>
              <a:rPr lang="zh-CN" altLang="en-US">
                <a:sym typeface="+mn-ea"/>
              </a:rPr>
              <a:t>例题</a:t>
            </a:r>
            <a:endParaRPr lang="zh-CN" altLang="en-US">
              <a:sym typeface="+mn-ea"/>
            </a:endParaRPr>
          </a:p>
        </p:txBody>
      </p:sp>
      <p:pic>
        <p:nvPicPr>
          <p:cNvPr id="2" name="图片 1"/>
          <p:cNvPicPr>
            <a:picLocks noChangeAspect="1"/>
          </p:cNvPicPr>
          <p:nvPr>
            <p:custDataLst>
              <p:tags r:id="rId1"/>
            </p:custDataLst>
          </p:nvPr>
        </p:nvPicPr>
        <p:blipFill>
          <a:blip r:embed="rId2"/>
          <a:srcRect r="7623"/>
          <a:stretch>
            <a:fillRect/>
          </a:stretch>
        </p:blipFill>
        <p:spPr>
          <a:xfrm>
            <a:off x="474980" y="1581150"/>
            <a:ext cx="7009765" cy="4752975"/>
          </a:xfrm>
          <a:prstGeom prst="rect">
            <a:avLst/>
          </a:prstGeom>
        </p:spPr>
      </p:pic>
      <p:sp>
        <p:nvSpPr>
          <p:cNvPr id="7" name="文本框 6"/>
          <p:cNvSpPr txBox="1"/>
          <p:nvPr/>
        </p:nvSpPr>
        <p:spPr>
          <a:xfrm>
            <a:off x="7552055" y="1581150"/>
            <a:ext cx="3891915" cy="4246245"/>
          </a:xfrm>
          <a:prstGeom prst="rect">
            <a:avLst/>
          </a:prstGeom>
          <a:noFill/>
        </p:spPr>
        <p:txBody>
          <a:bodyPr wrap="square" rtlCol="0">
            <a:spAutoFit/>
          </a:bodyPr>
          <a:p>
            <a:pPr>
              <a:lnSpc>
                <a:spcPct val="250000"/>
              </a:lnSpc>
            </a:pPr>
            <a:r>
              <a:rPr lang="zh-CN" altLang="en-US"/>
              <a:t>可以使用</a:t>
            </a:r>
            <a:r>
              <a:rPr lang="en-US" altLang="zh-CN"/>
              <a:t>010editor</a:t>
            </a:r>
            <a:r>
              <a:rPr lang="zh-CN" altLang="en-US"/>
              <a:t>或者</a:t>
            </a:r>
            <a:r>
              <a:rPr lang="en-US" altLang="zh-CN"/>
              <a:t>winhex</a:t>
            </a:r>
            <a:r>
              <a:rPr lang="zh-CN" altLang="en-US"/>
              <a:t>打开文件，将该</a:t>
            </a:r>
            <a:r>
              <a:rPr lang="en-US" altLang="zh-CN"/>
              <a:t>png</a:t>
            </a:r>
            <a:r>
              <a:rPr lang="zh-CN" altLang="en-US"/>
              <a:t>文件打开后发现，png图片的八字节文件头为8950 4</a:t>
            </a:r>
            <a:r>
              <a:rPr lang="en-US" altLang="zh-CN"/>
              <a:t>E</a:t>
            </a:r>
            <a:r>
              <a:rPr lang="zh-CN" altLang="en-US"/>
              <a:t>47，用十六进制编辑器打开图片后发现89变成了99,改回来再打开得到flag</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sym typeface="+mn-ea"/>
              </a:rPr>
              <a:t>隐写</a:t>
            </a:r>
            <a:r>
              <a:rPr lang="en-US" altLang="zh-CN">
                <a:sym typeface="+mn-ea"/>
              </a:rPr>
              <a:t>·</a:t>
            </a:r>
            <a:r>
              <a:rPr lang="zh-CN" altLang="en-US">
                <a:sym typeface="+mn-ea"/>
              </a:rPr>
              <a:t>文件隐写</a:t>
            </a:r>
            <a:r>
              <a:rPr lang="en-US" altLang="zh-CN">
                <a:sym typeface="+mn-ea"/>
              </a:rPr>
              <a:t>·</a:t>
            </a:r>
            <a:r>
              <a:rPr lang="zh-CN" altLang="en-US">
                <a:sym typeface="+mn-ea"/>
              </a:rPr>
              <a:t>例题</a:t>
            </a:r>
            <a:endParaRPr lang="zh-CN" altLang="en-US">
              <a:sym typeface="+mn-ea"/>
            </a:endParaRPr>
          </a:p>
        </p:txBody>
      </p:sp>
      <p:pic>
        <p:nvPicPr>
          <p:cNvPr id="3" name="图片 2"/>
          <p:cNvPicPr>
            <a:picLocks noChangeAspect="1"/>
          </p:cNvPicPr>
          <p:nvPr>
            <p:custDataLst>
              <p:tags r:id="rId1"/>
            </p:custDataLst>
          </p:nvPr>
        </p:nvPicPr>
        <p:blipFill>
          <a:blip r:embed="rId2"/>
          <a:stretch>
            <a:fillRect/>
          </a:stretch>
        </p:blipFill>
        <p:spPr>
          <a:xfrm>
            <a:off x="572135" y="1861820"/>
            <a:ext cx="6210300" cy="1362075"/>
          </a:xfrm>
          <a:prstGeom prst="rect">
            <a:avLst/>
          </a:prstGeom>
        </p:spPr>
      </p:pic>
      <p:sp>
        <p:nvSpPr>
          <p:cNvPr id="5" name="文本框 4"/>
          <p:cNvSpPr txBox="1"/>
          <p:nvPr/>
        </p:nvSpPr>
        <p:spPr>
          <a:xfrm>
            <a:off x="2193925" y="4152900"/>
            <a:ext cx="2966720" cy="368300"/>
          </a:xfrm>
          <a:prstGeom prst="rect">
            <a:avLst/>
          </a:prstGeom>
          <a:noFill/>
        </p:spPr>
        <p:txBody>
          <a:bodyPr wrap="square" rtlCol="0">
            <a:spAutoFit/>
          </a:bodyPr>
          <a:p>
            <a:r>
              <a:rPr lang="zh-CN" altLang="en-US"/>
              <a:t>修改后打开即可得到</a:t>
            </a:r>
            <a:r>
              <a:rPr lang="en-US" altLang="zh-CN"/>
              <a:t>flag</a:t>
            </a:r>
            <a:endParaRPr lang="en-US" altLang="zh-CN"/>
          </a:p>
        </p:txBody>
      </p:sp>
      <p:pic>
        <p:nvPicPr>
          <p:cNvPr id="8" name="图片 7"/>
          <p:cNvPicPr>
            <a:picLocks noChangeAspect="1"/>
          </p:cNvPicPr>
          <p:nvPr>
            <p:custDataLst>
              <p:tags r:id="rId3"/>
            </p:custDataLst>
          </p:nvPr>
        </p:nvPicPr>
        <p:blipFill>
          <a:blip r:embed="rId4"/>
          <a:stretch>
            <a:fillRect/>
          </a:stretch>
        </p:blipFill>
        <p:spPr>
          <a:xfrm>
            <a:off x="6849745" y="1861820"/>
            <a:ext cx="4810125" cy="36004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sym typeface="+mn-ea"/>
              </a:rPr>
              <a:t>隐写</a:t>
            </a:r>
            <a:r>
              <a:rPr lang="en-US" altLang="zh-CN">
                <a:sym typeface="+mn-ea"/>
              </a:rPr>
              <a:t>·</a:t>
            </a:r>
            <a:r>
              <a:rPr lang="zh-CN" altLang="en-US">
                <a:sym typeface="+mn-ea"/>
              </a:rPr>
              <a:t>文件隐写</a:t>
            </a:r>
            <a:endParaRPr lang="zh-CN" altLang="en-US">
              <a:sym typeface="+mn-ea"/>
            </a:endParaRPr>
          </a:p>
        </p:txBody>
      </p:sp>
      <p:sp>
        <p:nvSpPr>
          <p:cNvPr id="50" name="文本框 49"/>
          <p:cNvSpPr txBox="1"/>
          <p:nvPr>
            <p:custDataLst>
              <p:tags r:id="rId1"/>
            </p:custDataLst>
          </p:nvPr>
        </p:nvSpPr>
        <p:spPr>
          <a:xfrm>
            <a:off x="3624580" y="3783330"/>
            <a:ext cx="7764145" cy="975360"/>
          </a:xfrm>
          <a:prstGeom prst="rect">
            <a:avLst/>
          </a:prstGeom>
          <a:noFill/>
        </p:spPr>
        <p:txBody>
          <a:bodyPr wrap="square" rtlCol="0">
            <a:normAutofit lnSpcReduction="10000"/>
          </a:bodyPr>
          <a:p>
            <a:pPr algn="l" fontAlgn="auto">
              <a:lnSpc>
                <a:spcPct val="130000"/>
              </a:lnSpc>
              <a:spcAft>
                <a:spcPts val="1000"/>
              </a:spcAft>
            </a:pPr>
            <a:r>
              <a:rPr lang="zh-CN" altLang="en-US" sz="1600" spc="150">
                <a:solidFill>
                  <a:srgbClr val="000000">
                    <a:lumMod val="75000"/>
                    <a:lumOff val="25000"/>
                  </a:srgbClr>
                </a:solidFill>
                <a:uFillTx/>
                <a:latin typeface="思源黑体 CN Regular" panose="020B0500000000000000" charset="-122"/>
                <a:ea typeface="思源黑体 CN Regular" panose="020B0500000000000000" charset="-122"/>
              </a:rPr>
              <a:t>通常需要识别的文件在winhex中打开，查找具有关键字或明显与文件</a:t>
            </a:r>
            <a:r>
              <a:rPr lang="zh-CN" altLang="en-US" sz="1600" b="1" spc="150">
                <a:solidFill>
                  <a:srgbClr val="000000">
                    <a:lumMod val="75000"/>
                    <a:lumOff val="25000"/>
                  </a:srgbClr>
                </a:solidFill>
                <a:uFillTx/>
                <a:latin typeface="思源黑体 CN Regular" panose="020B0500000000000000" charset="-122"/>
                <a:ea typeface="思源黑体 CN Regular" panose="020B0500000000000000" charset="-122"/>
              </a:rPr>
              <a:t>不和谐</a:t>
            </a:r>
            <a:r>
              <a:rPr lang="zh-CN" altLang="en-US" sz="1600" spc="150">
                <a:solidFill>
                  <a:srgbClr val="000000">
                    <a:lumMod val="75000"/>
                    <a:lumOff val="25000"/>
                  </a:srgbClr>
                </a:solidFill>
                <a:uFillTx/>
                <a:latin typeface="思源黑体 CN Regular" panose="020B0500000000000000" charset="-122"/>
                <a:ea typeface="思源黑体 CN Regular" panose="020B0500000000000000" charset="-122"/>
              </a:rPr>
              <a:t>的部分，通常优先观察文件首部和尾部，搜索flag或key等关键字，或手动拖动滚轮寻找</a:t>
            </a:r>
            <a:r>
              <a:rPr lang="zh-CN" altLang="en-US" sz="1600" spc="150">
                <a:solidFill>
                  <a:srgbClr val="000000">
                    <a:lumMod val="75000"/>
                    <a:lumOff val="25000"/>
                  </a:srgbClr>
                </a:solidFill>
                <a:uFillTx/>
                <a:latin typeface="思源黑体 CN Regular" panose="020B0500000000000000" charset="-122"/>
                <a:ea typeface="思源黑体 CN Regular" panose="020B0500000000000000" charset="-122"/>
              </a:rPr>
              <a:t>相关线索。</a:t>
            </a:r>
            <a:endParaRPr lang="zh-CN" altLang="en-US" sz="1600" spc="150">
              <a:solidFill>
                <a:srgbClr val="000000">
                  <a:lumMod val="75000"/>
                  <a:lumOff val="25000"/>
                </a:srgbClr>
              </a:solidFill>
              <a:uFillTx/>
              <a:latin typeface="思源黑体 CN Regular" panose="020B0500000000000000" charset="-122"/>
              <a:ea typeface="思源黑体 CN Regular" panose="020B0500000000000000" charset="-122"/>
            </a:endParaRPr>
          </a:p>
        </p:txBody>
      </p:sp>
      <p:sp>
        <p:nvSpPr>
          <p:cNvPr id="20" name="文本框 19"/>
          <p:cNvSpPr txBox="1"/>
          <p:nvPr>
            <p:custDataLst>
              <p:tags r:id="rId2"/>
            </p:custDataLst>
          </p:nvPr>
        </p:nvSpPr>
        <p:spPr>
          <a:xfrm>
            <a:off x="3620770" y="5224780"/>
            <a:ext cx="7677785" cy="1159510"/>
          </a:xfrm>
          <a:prstGeom prst="rect">
            <a:avLst/>
          </a:prstGeom>
          <a:noFill/>
        </p:spPr>
        <p:txBody>
          <a:bodyPr wrap="square" rtlCol="0">
            <a:normAutofit/>
          </a:bodyPr>
          <a:p>
            <a:pPr algn="l" fontAlgn="auto">
              <a:lnSpc>
                <a:spcPct val="130000"/>
              </a:lnSpc>
              <a:spcAft>
                <a:spcPts val="1000"/>
              </a:spcAft>
            </a:pPr>
            <a:r>
              <a:rPr lang="zh-CN" altLang="en-US" sz="1600" spc="150">
                <a:solidFill>
                  <a:srgbClr val="000000">
                    <a:lumMod val="75000"/>
                    <a:lumOff val="25000"/>
                  </a:srgbClr>
                </a:solidFill>
                <a:uFillTx/>
                <a:latin typeface="思源黑体 CN Regular" panose="020B0500000000000000" charset="-122"/>
                <a:ea typeface="思源黑体 CN Regular" panose="020B0500000000000000" charset="-122"/>
              </a:rPr>
              <a:t>使用</a:t>
            </a:r>
            <a:r>
              <a:rPr lang="zh-CN" altLang="en-US" sz="1600" spc="150">
                <a:solidFill>
                  <a:srgbClr val="000000">
                    <a:lumMod val="75000"/>
                    <a:lumOff val="25000"/>
                  </a:srgbClr>
                </a:solidFill>
                <a:uFillTx/>
                <a:latin typeface="思源黑体 CN Regular" panose="020B0500000000000000" charset="-122"/>
                <a:ea typeface="思源黑体 CN Regular" panose="020B0500000000000000" charset="-122"/>
                <a:sym typeface="+mn-ea"/>
              </a:rPr>
              <a:t>Notepad++</a:t>
            </a:r>
            <a:r>
              <a:rPr lang="zh-CN" altLang="en-US" sz="1600" spc="150">
                <a:solidFill>
                  <a:srgbClr val="000000">
                    <a:lumMod val="75000"/>
                    <a:lumOff val="25000"/>
                  </a:srgbClr>
                </a:solidFill>
                <a:uFillTx/>
                <a:latin typeface="思源黑体 CN Regular" panose="020B0500000000000000" charset="-122"/>
                <a:ea typeface="思源黑体 CN Regular" panose="020B0500000000000000" charset="-122"/>
              </a:rPr>
              <a:t>打开文件，查看文件头尾是否有含有关键字的字符串，搜索flag或key等关键字，</a:t>
            </a:r>
            <a:r>
              <a:rPr lang="zh-CN" altLang="en-US" sz="1600" spc="150">
                <a:solidFill>
                  <a:srgbClr val="000000">
                    <a:lumMod val="75000"/>
                    <a:lumOff val="25000"/>
                  </a:srgbClr>
                </a:solidFill>
                <a:uFillTx/>
                <a:latin typeface="思源黑体 CN Regular" panose="020B0500000000000000" charset="-122"/>
                <a:ea typeface="思源黑体 CN Regular" panose="020B0500000000000000" charset="-122"/>
                <a:sym typeface="+mn-ea"/>
              </a:rPr>
              <a:t>手动拖动滚轮寻找相关线索</a:t>
            </a:r>
            <a:r>
              <a:rPr lang="zh-CN" altLang="en-US" sz="1600" spc="150">
                <a:solidFill>
                  <a:srgbClr val="000000">
                    <a:lumMod val="75000"/>
                    <a:lumOff val="25000"/>
                  </a:srgbClr>
                </a:solidFill>
                <a:uFillTx/>
                <a:latin typeface="思源黑体 CN Regular" panose="020B0500000000000000" charset="-122"/>
                <a:ea typeface="思源黑体 CN Regular" panose="020B0500000000000000" charset="-122"/>
              </a:rPr>
              <a:t>。另外通过安装插件HEX-Editor可以实现winhex的</a:t>
            </a:r>
            <a:r>
              <a:rPr lang="zh-CN" altLang="en-US" sz="1600" spc="150">
                <a:solidFill>
                  <a:srgbClr val="000000">
                    <a:lumMod val="75000"/>
                    <a:lumOff val="25000"/>
                  </a:srgbClr>
                </a:solidFill>
                <a:uFillTx/>
                <a:latin typeface="思源黑体 CN Regular" panose="020B0500000000000000" charset="-122"/>
                <a:ea typeface="思源黑体 CN Regular" panose="020B0500000000000000" charset="-122"/>
              </a:rPr>
              <a:t>其他功能。</a:t>
            </a:r>
            <a:endParaRPr lang="zh-CN" altLang="en-US" sz="1600" spc="150">
              <a:solidFill>
                <a:srgbClr val="000000">
                  <a:lumMod val="75000"/>
                  <a:lumOff val="25000"/>
                </a:srgbClr>
              </a:solidFill>
              <a:uFillTx/>
              <a:latin typeface="思源黑体 CN Regular" panose="020B0500000000000000" charset="-122"/>
              <a:ea typeface="思源黑体 CN Regular" panose="020B0500000000000000" charset="-122"/>
            </a:endParaRPr>
          </a:p>
        </p:txBody>
      </p:sp>
      <p:grpSp>
        <p:nvGrpSpPr>
          <p:cNvPr id="23" name="组合 22"/>
          <p:cNvGrpSpPr/>
          <p:nvPr>
            <p:custDataLst>
              <p:tags r:id="rId3"/>
            </p:custDataLst>
          </p:nvPr>
        </p:nvGrpSpPr>
        <p:grpSpPr>
          <a:xfrm>
            <a:off x="190039" y="3725983"/>
            <a:ext cx="3359521" cy="2067757"/>
            <a:chOff x="852" y="6960"/>
            <a:chExt cx="6044" cy="3499"/>
          </a:xfrm>
        </p:grpSpPr>
        <p:sp>
          <p:nvSpPr>
            <p:cNvPr id="67" name="任意多边形 66"/>
            <p:cNvSpPr/>
            <p:nvPr>
              <p:custDataLst>
                <p:tags r:id="rId4"/>
              </p:custDataLst>
            </p:nvPr>
          </p:nvSpPr>
          <p:spPr>
            <a:xfrm>
              <a:off x="852" y="7055"/>
              <a:ext cx="1746" cy="86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6096E6"/>
            </a:solidFill>
            <a:ln w="12700" cap="flat" cmpd="sng" algn="ctr">
              <a:noFill/>
              <a:prstDash val="solid"/>
              <a:miter lim="800000"/>
            </a:ln>
            <a:effectLst/>
          </p:spPr>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a:p>
          </p:txBody>
        </p:sp>
        <p:sp>
          <p:nvSpPr>
            <p:cNvPr id="68" name="任意多边形 67"/>
            <p:cNvSpPr/>
            <p:nvPr>
              <p:custDataLst>
                <p:tags r:id="rId5"/>
              </p:custDataLst>
            </p:nvPr>
          </p:nvSpPr>
          <p:spPr>
            <a:xfrm>
              <a:off x="3631" y="7055"/>
              <a:ext cx="3265" cy="86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6096E6">
                <a:lumMod val="75000"/>
              </a:srgbClr>
            </a:solidFill>
            <a:ln w="12700" cap="flat" cmpd="sng" algn="ctr">
              <a:noFill/>
              <a:prstDash val="solid"/>
              <a:miter lim="800000"/>
            </a:ln>
            <a:effectLst/>
          </p:spPr>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a:p>
          </p:txBody>
        </p:sp>
        <p:sp>
          <p:nvSpPr>
            <p:cNvPr id="11" name="任意多边形 10"/>
            <p:cNvSpPr/>
            <p:nvPr>
              <p:custDataLst>
                <p:tags r:id="rId6"/>
              </p:custDataLst>
            </p:nvPr>
          </p:nvSpPr>
          <p:spPr>
            <a:xfrm>
              <a:off x="2598" y="7373"/>
              <a:ext cx="1033" cy="23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w="12700" cap="flat" cmpd="sng" algn="ctr">
              <a:noFill/>
              <a:prstDash val="solid"/>
              <a:miter lim="800000"/>
            </a:ln>
            <a:effectLst/>
          </p:spPr>
          <p:txBody>
            <a:bodyPr wrap="square" rtlCol="0" anchor="ctr">
              <a:noAutofit/>
            </a:bodyPr>
            <a:p>
              <a:pPr algn="ctr"/>
              <a:endParaRPr lang="zh-CN" altLang="en-US"/>
            </a:p>
          </p:txBody>
        </p:sp>
        <p:sp>
          <p:nvSpPr>
            <p:cNvPr id="12" name="椭圆 11"/>
            <p:cNvSpPr/>
            <p:nvPr>
              <p:custDataLst>
                <p:tags r:id="rId7"/>
              </p:custDataLst>
            </p:nvPr>
          </p:nvSpPr>
          <p:spPr>
            <a:xfrm>
              <a:off x="2585" y="6960"/>
              <a:ext cx="1059" cy="1058"/>
            </a:xfrm>
            <a:prstGeom prst="ellipse">
              <a:avLst/>
            </a:prstGeom>
            <a:solidFill>
              <a:srgbClr val="FFFFFF"/>
            </a:solidFill>
            <a:ln w="76200" cap="flat" cmpd="sng" algn="ctr">
              <a:solidFill>
                <a:srgbClr val="6096E6"/>
              </a:solidFill>
              <a:prstDash val="solid"/>
              <a:miter lim="800000"/>
            </a:ln>
            <a:effectLst/>
          </p:spPr>
          <p:txBody>
            <a:bodyPr rtlCol="0" anchor="ctr"/>
            <a:p>
              <a:pPr algn="ctr"/>
              <a:endParaRPr lang="zh-CN" altLang="en-US"/>
            </a:p>
          </p:txBody>
        </p:sp>
        <p:pic>
          <p:nvPicPr>
            <p:cNvPr id="13" name="图片 12" descr="3_画板 1"/>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rcRect l="63268" t="36389" r="29655" b="55556"/>
            <a:stretch>
              <a:fillRect/>
            </a:stretch>
          </p:blipFill>
          <p:spPr>
            <a:xfrm>
              <a:off x="3811" y="7144"/>
              <a:ext cx="428" cy="690"/>
            </a:xfrm>
            <a:prstGeom prst="rect">
              <a:avLst/>
            </a:prstGeom>
          </p:spPr>
        </p:pic>
        <p:pic>
          <p:nvPicPr>
            <p:cNvPr id="14" name="图片 13" descr="343435383038363b343532323337393bc9cfcad0cdcbb3f6"/>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2734" y="7108"/>
              <a:ext cx="762" cy="762"/>
            </a:xfrm>
            <a:prstGeom prst="rect">
              <a:avLst/>
            </a:prstGeom>
            <a:effectLst>
              <a:outerShdw blurRad="25400" dist="12700" dir="8100000" algn="tr" rotWithShape="0">
                <a:srgbClr val="6096E6">
                  <a:lumMod val="50000"/>
                  <a:alpha val="40000"/>
                </a:srgbClr>
              </a:outerShdw>
            </a:effectLst>
          </p:spPr>
        </p:pic>
        <p:sp>
          <p:nvSpPr>
            <p:cNvPr id="49" name="文本框 48"/>
            <p:cNvSpPr txBox="1"/>
            <p:nvPr>
              <p:custDataLst>
                <p:tags r:id="rId14"/>
              </p:custDataLst>
            </p:nvPr>
          </p:nvSpPr>
          <p:spPr>
            <a:xfrm>
              <a:off x="4346" y="7205"/>
              <a:ext cx="2120" cy="569"/>
            </a:xfrm>
            <a:prstGeom prst="rect">
              <a:avLst/>
            </a:prstGeom>
            <a:noFill/>
          </p:spPr>
          <p:txBody>
            <a:bodyPr wrap="square" bIns="0" rtlCol="0">
              <a:normAutofit fontScale="70000"/>
            </a:bodyPr>
            <a:p>
              <a:pPr algn="l"/>
              <a:r>
                <a:rPr lang="zh-CN" altLang="en-US" sz="2500" spc="150">
                  <a:solidFill>
                    <a:schemeClr val="bg1"/>
                  </a:solidFill>
                  <a:uFillTx/>
                  <a:latin typeface="思源黑体 CN Regular" panose="020B0500000000000000" charset="-122"/>
                  <a:ea typeface="思源黑体 CN Regular" panose="020B0500000000000000" charset="-122"/>
                  <a:sym typeface="+mn-ea"/>
                </a:rPr>
                <a:t>winhex</a:t>
              </a:r>
              <a:endParaRPr lang="zh-CN" altLang="en-US" sz="2500" spc="150">
                <a:solidFill>
                  <a:schemeClr val="bg1"/>
                </a:solidFill>
                <a:uFillTx/>
                <a:latin typeface="思源黑体 CN Regular" panose="020B0500000000000000" charset="-122"/>
                <a:ea typeface="思源黑体 CN Regular" panose="020B0500000000000000" charset="-122"/>
                <a:sym typeface="+mn-ea"/>
              </a:endParaRPr>
            </a:p>
          </p:txBody>
        </p:sp>
        <p:sp>
          <p:nvSpPr>
            <p:cNvPr id="95" name="文本框 94"/>
            <p:cNvSpPr txBox="1"/>
            <p:nvPr>
              <p:custDataLst>
                <p:tags r:id="rId15"/>
              </p:custDataLst>
            </p:nvPr>
          </p:nvSpPr>
          <p:spPr>
            <a:xfrm>
              <a:off x="1513" y="7145"/>
              <a:ext cx="783" cy="688"/>
            </a:xfrm>
            <a:prstGeom prst="rect">
              <a:avLst/>
            </a:prstGeom>
            <a:noFill/>
          </p:spPr>
          <p:txBody>
            <a:bodyPr wrap="square" rtlCol="0">
              <a:normAutofit fontScale="70000"/>
            </a:bodyPr>
            <a:p>
              <a:r>
                <a:rPr lang="en-US" altLang="zh-CN" sz="2220" b="1">
                  <a:solidFill>
                    <a:srgbClr val="FFFFFF"/>
                  </a:solidFill>
                  <a:latin typeface="思源黑体 CN Regular" panose="020B0500000000000000" charset="-122"/>
                  <a:ea typeface="思源黑体 CN Regular" panose="020B0500000000000000" charset="-122"/>
                </a:rPr>
                <a:t>01</a:t>
              </a:r>
              <a:endParaRPr lang="en-US" altLang="zh-CN" sz="2220" b="1">
                <a:solidFill>
                  <a:srgbClr val="FFFFFF"/>
                </a:solidFill>
                <a:latin typeface="思源黑体 CN Regular" panose="020B0500000000000000" charset="-122"/>
                <a:ea typeface="思源黑体 CN Regular" panose="020B0500000000000000" charset="-122"/>
              </a:endParaRPr>
            </a:p>
          </p:txBody>
        </p:sp>
        <p:sp>
          <p:nvSpPr>
            <p:cNvPr id="72" name="任意多边形 71"/>
            <p:cNvSpPr/>
            <p:nvPr>
              <p:custDataLst>
                <p:tags r:id="rId16"/>
              </p:custDataLst>
            </p:nvPr>
          </p:nvSpPr>
          <p:spPr>
            <a:xfrm>
              <a:off x="3631" y="9496"/>
              <a:ext cx="3265" cy="86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905">
                  <a:moveTo>
                    <a:pt x="40" y="0"/>
                  </a:moveTo>
                  <a:lnTo>
                    <a:pt x="51" y="0"/>
                  </a:lnTo>
                  <a:lnTo>
                    <a:pt x="455" y="0"/>
                  </a:lnTo>
                  <a:lnTo>
                    <a:pt x="2948" y="0"/>
                  </a:lnTo>
                  <a:lnTo>
                    <a:pt x="3400" y="453"/>
                  </a:lnTo>
                  <a:lnTo>
                    <a:pt x="2948" y="905"/>
                  </a:lnTo>
                  <a:lnTo>
                    <a:pt x="455" y="905"/>
                  </a:lnTo>
                  <a:lnTo>
                    <a:pt x="51" y="905"/>
                  </a:lnTo>
                  <a:lnTo>
                    <a:pt x="0" y="905"/>
                  </a:lnTo>
                  <a:lnTo>
                    <a:pt x="17" y="885"/>
                  </a:lnTo>
                  <a:cubicBezTo>
                    <a:pt x="120" y="761"/>
                    <a:pt x="181" y="602"/>
                    <a:pt x="181" y="428"/>
                  </a:cubicBezTo>
                  <a:cubicBezTo>
                    <a:pt x="181" y="279"/>
                    <a:pt x="136" y="141"/>
                    <a:pt x="58" y="26"/>
                  </a:cubicBezTo>
                  <a:lnTo>
                    <a:pt x="40" y="0"/>
                  </a:lnTo>
                  <a:close/>
                </a:path>
              </a:pathLst>
            </a:custGeom>
            <a:solidFill>
              <a:srgbClr val="58B6E5">
                <a:lumMod val="75000"/>
              </a:srgbClr>
            </a:solidFill>
            <a:ln w="12700" cap="flat" cmpd="sng" algn="ctr">
              <a:noFill/>
              <a:prstDash val="solid"/>
              <a:miter lim="800000"/>
            </a:ln>
            <a:effectLst/>
          </p:spPr>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a:p>
          </p:txBody>
        </p:sp>
        <p:sp>
          <p:nvSpPr>
            <p:cNvPr id="15" name="任意多边形 14"/>
            <p:cNvSpPr/>
            <p:nvPr>
              <p:custDataLst>
                <p:tags r:id="rId17"/>
              </p:custDataLst>
            </p:nvPr>
          </p:nvSpPr>
          <p:spPr>
            <a:xfrm>
              <a:off x="2598" y="9814"/>
              <a:ext cx="1033" cy="23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76" h="242">
                  <a:moveTo>
                    <a:pt x="0" y="0"/>
                  </a:moveTo>
                  <a:lnTo>
                    <a:pt x="1076" y="0"/>
                  </a:lnTo>
                  <a:lnTo>
                    <a:pt x="1070" y="6"/>
                  </a:lnTo>
                  <a:cubicBezTo>
                    <a:pt x="938" y="151"/>
                    <a:pt x="749" y="242"/>
                    <a:pt x="538" y="242"/>
                  </a:cubicBezTo>
                  <a:cubicBezTo>
                    <a:pt x="327" y="242"/>
                    <a:pt x="137" y="151"/>
                    <a:pt x="6" y="6"/>
                  </a:cubicBezTo>
                  <a:lnTo>
                    <a:pt x="0" y="0"/>
                  </a:lnTo>
                  <a:close/>
                </a:path>
              </a:pathLst>
            </a:custGeom>
            <a:solidFill>
              <a:srgbClr val="FFFFFF"/>
            </a:solidFill>
            <a:ln w="12700" cap="flat" cmpd="sng" algn="ctr">
              <a:noFill/>
              <a:prstDash val="solid"/>
              <a:miter lim="800000"/>
            </a:ln>
            <a:effectLst/>
          </p:spPr>
          <p:txBody>
            <a:bodyPr wrap="square" rtlCol="0" anchor="ctr">
              <a:noAutofit/>
            </a:bodyPr>
            <a:p>
              <a:pPr algn="ctr"/>
              <a:endParaRPr lang="zh-CN" altLang="en-US"/>
            </a:p>
          </p:txBody>
        </p:sp>
        <p:sp>
          <p:nvSpPr>
            <p:cNvPr id="16" name="椭圆 15"/>
            <p:cNvSpPr/>
            <p:nvPr>
              <p:custDataLst>
                <p:tags r:id="rId18"/>
              </p:custDataLst>
            </p:nvPr>
          </p:nvSpPr>
          <p:spPr>
            <a:xfrm>
              <a:off x="2585" y="9401"/>
              <a:ext cx="1059" cy="1058"/>
            </a:xfrm>
            <a:prstGeom prst="ellipse">
              <a:avLst/>
            </a:prstGeom>
            <a:solidFill>
              <a:srgbClr val="FFFFFF"/>
            </a:solidFill>
            <a:ln w="76200" cap="flat" cmpd="sng" algn="ctr">
              <a:solidFill>
                <a:srgbClr val="58B6E5"/>
              </a:solidFill>
              <a:prstDash val="solid"/>
              <a:miter lim="800000"/>
            </a:ln>
            <a:effectLst/>
          </p:spPr>
          <p:txBody>
            <a:bodyPr rtlCol="0" anchor="ctr"/>
            <a:p>
              <a:pPr algn="ctr"/>
              <a:endParaRPr lang="zh-CN" altLang="en-US"/>
            </a:p>
          </p:txBody>
        </p:sp>
        <p:pic>
          <p:nvPicPr>
            <p:cNvPr id="17" name="图片 16" descr="3_画板 1"/>
            <p:cNvPicPr>
              <a:picLocks noChangeAspect="1"/>
            </p:cNvPicPr>
            <p:nvPr>
              <p:custDataLst>
                <p:tags r:id="rId19"/>
              </p:custDataLst>
            </p:nvPr>
          </p:nvPicPr>
          <p:blipFill>
            <a:blip r:embed="rId9">
              <a:extLst>
                <a:ext uri="{96DAC541-7B7A-43D3-8B79-37D633B846F1}">
                  <asvg:svgBlip xmlns:asvg="http://schemas.microsoft.com/office/drawing/2016/SVG/main" r:embed="rId10"/>
                </a:ext>
              </a:extLst>
            </a:blip>
            <a:srcRect l="63268" t="36389" r="29655" b="55556"/>
            <a:stretch>
              <a:fillRect/>
            </a:stretch>
          </p:blipFill>
          <p:spPr>
            <a:xfrm>
              <a:off x="3811" y="9585"/>
              <a:ext cx="428" cy="690"/>
            </a:xfrm>
            <a:prstGeom prst="rect">
              <a:avLst/>
            </a:prstGeom>
          </p:spPr>
        </p:pic>
        <p:pic>
          <p:nvPicPr>
            <p:cNvPr id="18" name="图片 17" descr="343435383038363b343532323338323bcee5c1a6c4a3d0cd"/>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2733" y="9549"/>
              <a:ext cx="762" cy="762"/>
            </a:xfrm>
            <a:prstGeom prst="rect">
              <a:avLst/>
            </a:prstGeom>
            <a:effectLst>
              <a:outerShdw blurRad="25400" dist="12700" dir="8100000" algn="tr" rotWithShape="0">
                <a:srgbClr val="58B6E5">
                  <a:lumMod val="50000"/>
                  <a:alpha val="40000"/>
                </a:srgbClr>
              </a:outerShdw>
            </a:effectLst>
          </p:spPr>
        </p:pic>
        <p:sp>
          <p:nvSpPr>
            <p:cNvPr id="19" name="文本框 18"/>
            <p:cNvSpPr txBox="1"/>
            <p:nvPr>
              <p:custDataLst>
                <p:tags r:id="rId23"/>
              </p:custDataLst>
            </p:nvPr>
          </p:nvSpPr>
          <p:spPr>
            <a:xfrm>
              <a:off x="4166" y="9647"/>
              <a:ext cx="2660" cy="568"/>
            </a:xfrm>
            <a:prstGeom prst="rect">
              <a:avLst/>
            </a:prstGeom>
            <a:noFill/>
          </p:spPr>
          <p:txBody>
            <a:bodyPr wrap="square" bIns="0" rtlCol="0"/>
            <a:p>
              <a:pPr algn="l"/>
              <a:r>
                <a:rPr lang="zh-CN" altLang="en-US" sz="1600" spc="150">
                  <a:solidFill>
                    <a:schemeClr val="bg1"/>
                  </a:solidFill>
                  <a:uFillTx/>
                  <a:latin typeface="思源黑体 CN Regular" panose="020B0500000000000000" charset="-122"/>
                  <a:ea typeface="思源黑体 CN Regular" panose="020B0500000000000000" charset="-122"/>
                  <a:sym typeface="+mn-ea"/>
                </a:rPr>
                <a:t>Notepad++</a:t>
              </a:r>
              <a:endParaRPr lang="zh-CN" altLang="en-US" sz="1600" spc="150">
                <a:solidFill>
                  <a:schemeClr val="bg1"/>
                </a:solidFill>
                <a:uFillTx/>
                <a:latin typeface="思源黑体 CN Regular" panose="020B0500000000000000" charset="-122"/>
                <a:ea typeface="思源黑体 CN Regular" panose="020B0500000000000000" charset="-122"/>
                <a:sym typeface="+mn-ea"/>
              </a:endParaRPr>
            </a:p>
          </p:txBody>
        </p:sp>
        <p:sp>
          <p:nvSpPr>
            <p:cNvPr id="21" name="任意多边形 20"/>
            <p:cNvSpPr/>
            <p:nvPr>
              <p:custDataLst>
                <p:tags r:id="rId24"/>
              </p:custDataLst>
            </p:nvPr>
          </p:nvSpPr>
          <p:spPr>
            <a:xfrm>
              <a:off x="852" y="9496"/>
              <a:ext cx="1746" cy="86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818" h="905">
                  <a:moveTo>
                    <a:pt x="453" y="0"/>
                  </a:moveTo>
                  <a:lnTo>
                    <a:pt x="1778" y="0"/>
                  </a:lnTo>
                  <a:lnTo>
                    <a:pt x="1760" y="26"/>
                  </a:lnTo>
                  <a:cubicBezTo>
                    <a:pt x="1682" y="141"/>
                    <a:pt x="1637" y="279"/>
                    <a:pt x="1637" y="428"/>
                  </a:cubicBezTo>
                  <a:cubicBezTo>
                    <a:pt x="1637" y="602"/>
                    <a:pt x="1699" y="761"/>
                    <a:pt x="1801" y="885"/>
                  </a:cubicBezTo>
                  <a:lnTo>
                    <a:pt x="1818" y="905"/>
                  </a:lnTo>
                  <a:lnTo>
                    <a:pt x="453" y="905"/>
                  </a:lnTo>
                  <a:lnTo>
                    <a:pt x="0" y="453"/>
                  </a:lnTo>
                  <a:lnTo>
                    <a:pt x="453" y="0"/>
                  </a:lnTo>
                  <a:close/>
                </a:path>
              </a:pathLst>
            </a:custGeom>
            <a:solidFill>
              <a:srgbClr val="58B6E5"/>
            </a:solidFill>
            <a:ln w="12700" cap="flat" cmpd="sng" algn="ctr">
              <a:noFill/>
              <a:prstDash val="solid"/>
              <a:miter lim="800000"/>
            </a:ln>
            <a:effectLst/>
          </p:spPr>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a:p>
          </p:txBody>
        </p:sp>
        <p:sp>
          <p:nvSpPr>
            <p:cNvPr id="96" name="文本框 95"/>
            <p:cNvSpPr txBox="1"/>
            <p:nvPr>
              <p:custDataLst>
                <p:tags r:id="rId25"/>
              </p:custDataLst>
            </p:nvPr>
          </p:nvSpPr>
          <p:spPr>
            <a:xfrm>
              <a:off x="1452" y="9586"/>
              <a:ext cx="843" cy="688"/>
            </a:xfrm>
            <a:prstGeom prst="rect">
              <a:avLst/>
            </a:prstGeom>
            <a:noFill/>
          </p:spPr>
          <p:txBody>
            <a:bodyPr wrap="square" rtlCol="0">
              <a:normAutofit fontScale="80000"/>
            </a:bodyPr>
            <a:p>
              <a:r>
                <a:rPr lang="en-US" altLang="zh-CN" sz="2220" b="1">
                  <a:solidFill>
                    <a:srgbClr val="FFFFFF"/>
                  </a:solidFill>
                  <a:latin typeface="思源黑体 CN Regular" panose="020B0500000000000000" charset="-122"/>
                  <a:ea typeface="思源黑体 CN Regular" panose="020B0500000000000000" charset="-122"/>
                </a:rPr>
                <a:t>02</a:t>
              </a:r>
              <a:endParaRPr lang="en-US" altLang="zh-CN" sz="2220" b="1">
                <a:solidFill>
                  <a:srgbClr val="FFFFFF"/>
                </a:solidFill>
                <a:latin typeface="思源黑体 CN Regular" panose="020B0500000000000000" charset="-122"/>
                <a:ea typeface="思源黑体 CN Regular" panose="020B0500000000000000" charset="-122"/>
              </a:endParaRPr>
            </a:p>
          </p:txBody>
        </p:sp>
      </p:grpSp>
      <p:sp>
        <p:nvSpPr>
          <p:cNvPr id="26" name="平行四边形 25"/>
          <p:cNvSpPr/>
          <p:nvPr>
            <p:custDataLst>
              <p:tags r:id="rId26"/>
            </p:custDataLst>
          </p:nvPr>
        </p:nvSpPr>
        <p:spPr>
          <a:xfrm>
            <a:off x="175895" y="1318260"/>
            <a:ext cx="11780520" cy="1891665"/>
          </a:xfrm>
          <a:prstGeom prst="parallelogram">
            <a:avLst/>
          </a:prstGeom>
          <a:solidFill>
            <a:srgbClr val="EBEEEE"/>
          </a:solidFill>
          <a:ln>
            <a:noFill/>
          </a:ln>
        </p:spPr>
        <p:style>
          <a:lnRef idx="2">
            <a:srgbClr val="376FFF">
              <a:shade val="15000"/>
            </a:srgbClr>
          </a:lnRef>
          <a:fillRef idx="1">
            <a:srgbClr val="376FFF"/>
          </a:fillRef>
          <a:effectRef idx="0">
            <a:srgbClr val="376FFF"/>
          </a:effectRef>
          <a:fontRef idx="minor">
            <a:srgbClr val="FFFFFF"/>
          </a:fontRef>
        </p:style>
        <p:txBody>
          <a:bodyPr wrap="square" lIns="865019" tIns="194654" rIns="865018" bIns="194653" rtlCol="0" anchor="ctr">
            <a:noAutofit/>
          </a:bodyPr>
          <a:p>
            <a:pPr marL="0" algn="just" rtl="0" eaLnBrk="1" latinLnBrk="0" hangingPunct="1">
              <a:lnSpc>
                <a:spcPct val="150000"/>
              </a:lnSpc>
              <a:spcBef>
                <a:spcPts val="0"/>
              </a:spcBef>
              <a:spcAft>
                <a:spcPts val="0"/>
              </a:spcAft>
            </a:pPr>
            <a:endParaRPr lang="zh-CN" altLang="en-US" b="1">
              <a:solidFill>
                <a:srgbClr val="0162A7"/>
              </a:solidFill>
              <a:sym typeface="+mn-ea"/>
            </a:endParaRPr>
          </a:p>
        </p:txBody>
      </p:sp>
      <p:sp>
        <p:nvSpPr>
          <p:cNvPr id="24" name="文本框 23"/>
          <p:cNvSpPr txBox="1"/>
          <p:nvPr/>
        </p:nvSpPr>
        <p:spPr>
          <a:xfrm>
            <a:off x="754380" y="1678305"/>
            <a:ext cx="10623550" cy="922020"/>
          </a:xfrm>
          <a:prstGeom prst="rect">
            <a:avLst/>
          </a:prstGeom>
          <a:noFill/>
        </p:spPr>
        <p:txBody>
          <a:bodyPr wrap="square" rtlCol="0">
            <a:spAutoFit/>
          </a:bodyPr>
          <a:p>
            <a:pPr algn="l">
              <a:lnSpc>
                <a:spcPct val="150000"/>
              </a:lnSpc>
            </a:pPr>
            <a:r>
              <a:rPr lang="zh-CN" altLang="en-US"/>
              <a:t>文件内容隐写，就是直接将KEY以十六进制的形式写在文件中，通常在文件的开头或结尾部分，分析时通常重点观察文件开头和结尾部分。如果在文件中间部分，通常搜索关键字KEY或者flag来查找隐藏内容。</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sym typeface="+mn-ea"/>
              </a:rPr>
              <a:t>隐写</a:t>
            </a:r>
            <a:r>
              <a:rPr lang="en-US" altLang="zh-CN">
                <a:sym typeface="+mn-ea"/>
              </a:rPr>
              <a:t>·</a:t>
            </a:r>
            <a:r>
              <a:rPr lang="zh-CN" altLang="en-US">
                <a:sym typeface="+mn-ea"/>
              </a:rPr>
              <a:t>文件</a:t>
            </a:r>
            <a:r>
              <a:rPr lang="zh-CN" altLang="en-US">
                <a:sym typeface="+mn-ea"/>
              </a:rPr>
              <a:t>合并</a:t>
            </a:r>
            <a:endParaRPr lang="zh-CN" altLang="en-US">
              <a:sym typeface="+mn-ea"/>
            </a:endParaRPr>
          </a:p>
        </p:txBody>
      </p:sp>
      <p:grpSp>
        <p:nvGrpSpPr>
          <p:cNvPr id="27" name="组合 26"/>
          <p:cNvGrpSpPr/>
          <p:nvPr>
            <p:custDataLst>
              <p:tags r:id="rId1"/>
            </p:custDataLst>
          </p:nvPr>
        </p:nvGrpSpPr>
        <p:grpSpPr>
          <a:xfrm>
            <a:off x="2293620" y="4055110"/>
            <a:ext cx="7031990" cy="2073910"/>
            <a:chOff x="3612" y="7158"/>
            <a:chExt cx="11074" cy="3266"/>
          </a:xfrm>
        </p:grpSpPr>
        <p:sp>
          <p:nvSpPr>
            <p:cNvPr id="54" name="椭圆 53"/>
            <p:cNvSpPr/>
            <p:nvPr>
              <p:custDataLst>
                <p:tags r:id="rId2"/>
              </p:custDataLst>
            </p:nvPr>
          </p:nvSpPr>
          <p:spPr>
            <a:xfrm>
              <a:off x="3612" y="8199"/>
              <a:ext cx="1424" cy="1424"/>
            </a:xfrm>
            <a:prstGeom prst="ellipse">
              <a:avLst/>
            </a:prstGeom>
            <a:solidFill>
              <a:srgbClr val="58B6E5">
                <a:alpha val="18000"/>
              </a:srgbClr>
            </a:solidFill>
            <a:ln w="12700" cap="flat" cmpd="sng" algn="ctr">
              <a:noFill/>
              <a:prstDash val="solid"/>
              <a:miter lim="800000"/>
            </a:ln>
            <a:effectLst/>
          </p:spPr>
          <p:txBody>
            <a:bodyPr rtlCol="0" anchor="ctr"/>
            <a:p>
              <a:pPr algn="ctr"/>
              <a:endParaRPr lang="zh-CN" altLang="en-US"/>
            </a:p>
          </p:txBody>
        </p:sp>
        <p:sp>
          <p:nvSpPr>
            <p:cNvPr id="55" name="椭圆 54"/>
            <p:cNvSpPr/>
            <p:nvPr>
              <p:custDataLst>
                <p:tags r:id="rId3"/>
              </p:custDataLst>
            </p:nvPr>
          </p:nvSpPr>
          <p:spPr>
            <a:xfrm>
              <a:off x="3718" y="8305"/>
              <a:ext cx="1213" cy="1213"/>
            </a:xfrm>
            <a:prstGeom prst="ellipse">
              <a:avLst/>
            </a:prstGeom>
            <a:solidFill>
              <a:srgbClr val="58B6E5">
                <a:alpha val="46000"/>
              </a:srgbClr>
            </a:solidFill>
            <a:ln w="12700" cap="flat" cmpd="sng" algn="ctr">
              <a:noFill/>
              <a:prstDash val="solid"/>
              <a:miter lim="800000"/>
            </a:ln>
            <a:effectLst/>
          </p:spPr>
          <p:txBody>
            <a:bodyPr rtlCol="0" anchor="ctr"/>
            <a:p>
              <a:pPr algn="ctr"/>
              <a:endParaRPr lang="zh-CN" altLang="en-US"/>
            </a:p>
          </p:txBody>
        </p:sp>
        <p:sp>
          <p:nvSpPr>
            <p:cNvPr id="56" name="椭圆 55"/>
            <p:cNvSpPr/>
            <p:nvPr>
              <p:custDataLst>
                <p:tags r:id="rId4"/>
              </p:custDataLst>
            </p:nvPr>
          </p:nvSpPr>
          <p:spPr>
            <a:xfrm>
              <a:off x="3830" y="8416"/>
              <a:ext cx="987" cy="987"/>
            </a:xfrm>
            <a:prstGeom prst="ellipse">
              <a:avLst/>
            </a:prstGeom>
            <a:solidFill>
              <a:srgbClr val="58B6E5"/>
            </a:solidFill>
            <a:ln w="12700" cap="flat" cmpd="sng" algn="ctr">
              <a:noFill/>
              <a:prstDash val="solid"/>
              <a:miter lim="800000"/>
            </a:ln>
            <a:effectLst/>
          </p:spPr>
          <p:txBody>
            <a:bodyPr rtlCol="0" anchor="ctr"/>
            <a:p>
              <a:pPr algn="ctr"/>
              <a:endParaRPr lang="zh-CN" altLang="en-US"/>
            </a:p>
          </p:txBody>
        </p:sp>
        <p:pic>
          <p:nvPicPr>
            <p:cNvPr id="57" name="图片 56" descr="32313538333935363b32313538333935333bbfceb1ed"/>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4013" y="8599"/>
              <a:ext cx="623" cy="623"/>
            </a:xfrm>
            <a:prstGeom prst="rect">
              <a:avLst/>
            </a:prstGeom>
          </p:spPr>
        </p:pic>
        <p:sp>
          <p:nvSpPr>
            <p:cNvPr id="65" name="圆角矩形 64"/>
            <p:cNvSpPr/>
            <p:nvPr>
              <p:custDataLst>
                <p:tags r:id="rId8"/>
              </p:custDataLst>
            </p:nvPr>
          </p:nvSpPr>
          <p:spPr>
            <a:xfrm>
              <a:off x="5557" y="7394"/>
              <a:ext cx="9129" cy="3031"/>
            </a:xfrm>
            <a:prstGeom prst="roundRect">
              <a:avLst/>
            </a:prstGeom>
            <a:solidFill>
              <a:srgbClr val="FFFFFF"/>
            </a:solidFill>
            <a:ln w="12700" cap="flat" cmpd="sng" algn="ctr">
              <a:gradFill>
                <a:gsLst>
                  <a:gs pos="59000">
                    <a:srgbClr val="6096E6">
                      <a:lumMod val="5000"/>
                      <a:lumOff val="95000"/>
                    </a:srgbClr>
                  </a:gs>
                  <a:gs pos="0">
                    <a:srgbClr val="58B6E5">
                      <a:lumMod val="40000"/>
                      <a:lumOff val="60000"/>
                    </a:srgbClr>
                  </a:gs>
                  <a:gs pos="100000">
                    <a:srgbClr val="58B6E5">
                      <a:lumMod val="40000"/>
                      <a:lumOff val="60000"/>
                    </a:srgbClr>
                  </a:gs>
                </a:gsLst>
                <a:lin ang="5400000" scaled="1"/>
              </a:gradFill>
              <a:prstDash val="solid"/>
              <a:miter lim="800000"/>
            </a:ln>
            <a:effectLst/>
          </p:spPr>
          <p:txBody>
            <a:bodyPr rtlCol="0" anchor="ctr"/>
            <a:p>
              <a:pPr algn="ctr"/>
              <a:endParaRPr lang="zh-CN" altLang="en-US"/>
            </a:p>
          </p:txBody>
        </p:sp>
        <p:sp>
          <p:nvSpPr>
            <p:cNvPr id="66" name="文本框 65"/>
            <p:cNvSpPr txBox="1"/>
            <p:nvPr>
              <p:custDataLst>
                <p:tags r:id="rId9"/>
              </p:custDataLst>
            </p:nvPr>
          </p:nvSpPr>
          <p:spPr>
            <a:xfrm>
              <a:off x="5920" y="7758"/>
              <a:ext cx="5642" cy="764"/>
            </a:xfrm>
            <a:prstGeom prst="rect">
              <a:avLst/>
            </a:prstGeom>
            <a:noFill/>
          </p:spPr>
          <p:txBody>
            <a:bodyPr wrap="square" bIns="0" rtlCol="0">
              <a:normAutofit/>
            </a:bodyPr>
            <a:p>
              <a:r>
                <a:rPr lang="zh-CN" altLang="en-US" spc="300">
                  <a:solidFill>
                    <a:srgbClr val="58B6E5"/>
                  </a:solidFill>
                  <a:uFillTx/>
                  <a:latin typeface="思源黑体 CN Bold" panose="020B0800000000000000" pitchFamily="34" charset="-122"/>
                  <a:ea typeface="思源黑体 CN Bold" panose="020B0800000000000000" pitchFamily="34" charset="-122"/>
                </a:rPr>
                <a:t>添加小标题</a:t>
              </a:r>
              <a:endParaRPr lang="zh-CN" altLang="en-US" spc="300">
                <a:solidFill>
                  <a:srgbClr val="58B6E5"/>
                </a:solidFill>
                <a:uFillTx/>
                <a:latin typeface="思源黑体 CN Bold" panose="020B0800000000000000" pitchFamily="34" charset="-122"/>
                <a:ea typeface="思源黑体 CN Bold" panose="020B0800000000000000" pitchFamily="34" charset="-122"/>
              </a:endParaRPr>
            </a:p>
          </p:txBody>
        </p:sp>
        <p:sp>
          <p:nvSpPr>
            <p:cNvPr id="9" name="文本框 8"/>
            <p:cNvSpPr txBox="1"/>
            <p:nvPr>
              <p:custDataLst>
                <p:tags r:id="rId10"/>
              </p:custDataLst>
            </p:nvPr>
          </p:nvSpPr>
          <p:spPr>
            <a:xfrm>
              <a:off x="5920" y="8582"/>
              <a:ext cx="8766" cy="1813"/>
            </a:xfrm>
            <a:prstGeom prst="rect">
              <a:avLst/>
            </a:prstGeom>
            <a:noFill/>
          </p:spPr>
          <p:txBody>
            <a:bodyPr wrap="square" rtlCol="0">
              <a:normAutofit/>
            </a:bodyPr>
            <a:p>
              <a:pPr fontAlgn="auto">
                <a:lnSpc>
                  <a:spcPct val="130000"/>
                </a:lnSpc>
                <a:spcAft>
                  <a:spcPts val="1000"/>
                </a:spcAft>
              </a:pPr>
              <a:r>
                <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格式：copy /B 合并的文件 输出的文件命令</a:t>
              </a:r>
              <a:endPar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a:p>
              <a:pPr fontAlgn="auto">
                <a:lnSpc>
                  <a:spcPct val="130000"/>
                </a:lnSpc>
                <a:spcAft>
                  <a:spcPts val="1000"/>
                </a:spcAft>
              </a:pPr>
              <a:r>
                <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完整性检测：</a:t>
              </a:r>
              <a:endPar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a:p>
              <a:pPr fontAlgn="auto">
                <a:lnSpc>
                  <a:spcPct val="130000"/>
                </a:lnSpc>
                <a:spcAft>
                  <a:spcPts val="1000"/>
                </a:spcAft>
              </a:pPr>
              <a:r>
                <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Windows下计算文件md5：certutil -hashfi</a:t>
              </a:r>
              <a:r>
                <a:rPr lang="en-US" altLang="zh-CN"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le</a:t>
              </a:r>
              <a:r>
                <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 文件名 md5</a:t>
              </a:r>
              <a:endPar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p:txBody>
        </p:sp>
        <p:sp>
          <p:nvSpPr>
            <p:cNvPr id="10" name="燕尾形 9"/>
            <p:cNvSpPr/>
            <p:nvPr>
              <p:custDataLst>
                <p:tags r:id="rId11"/>
              </p:custDataLst>
            </p:nvPr>
          </p:nvSpPr>
          <p:spPr>
            <a:xfrm>
              <a:off x="5557" y="7158"/>
              <a:ext cx="2487" cy="456"/>
            </a:xfrm>
            <a:prstGeom prst="chevron">
              <a:avLst/>
            </a:prstGeom>
            <a:gradFill rotWithShape="0">
              <a:gsLst>
                <a:gs pos="0">
                  <a:srgbClr val="58B6E5">
                    <a:lumMod val="20000"/>
                    <a:lumOff val="80000"/>
                  </a:srgbClr>
                </a:gs>
                <a:gs pos="100000">
                  <a:srgbClr val="58B6E5"/>
                </a:gs>
              </a:gsLst>
              <a:lin ang="0" scaled="0"/>
            </a:gradFill>
            <a:ln w="12700" cap="flat" cmpd="sng" algn="ctr">
              <a:noFill/>
              <a:prstDash val="solid"/>
              <a:miter lim="800000"/>
            </a:ln>
            <a:effectLst/>
          </p:spPr>
          <p:txBody>
            <a:bodyPr rtlCol="0" anchor="ctr"/>
            <a:p>
              <a:pPr algn="ctr"/>
              <a:endParaRPr lang="zh-CN" altLang="en-US"/>
            </a:p>
          </p:txBody>
        </p:sp>
      </p:grpSp>
      <p:sp>
        <p:nvSpPr>
          <p:cNvPr id="25" name="椭圆 24"/>
          <p:cNvSpPr/>
          <p:nvPr>
            <p:custDataLst>
              <p:tags r:id="rId12"/>
            </p:custDataLst>
          </p:nvPr>
        </p:nvSpPr>
        <p:spPr>
          <a:xfrm>
            <a:off x="2294492" y="2046117"/>
            <a:ext cx="904287" cy="904287"/>
          </a:xfrm>
          <a:prstGeom prst="ellipse">
            <a:avLst/>
          </a:prstGeom>
          <a:solidFill>
            <a:srgbClr val="6096E6">
              <a:alpha val="18000"/>
            </a:srgbClr>
          </a:solidFill>
          <a:ln w="12700" cap="flat" cmpd="sng" algn="ctr">
            <a:noFill/>
            <a:prstDash val="solid"/>
            <a:miter lim="800000"/>
          </a:ln>
          <a:effectLst/>
        </p:spPr>
        <p:txBody>
          <a:bodyPr rtlCol="0" anchor="ctr"/>
          <a:p>
            <a:pPr algn="ctr"/>
            <a:endParaRPr lang="zh-CN" altLang="en-US"/>
          </a:p>
        </p:txBody>
      </p:sp>
      <p:sp>
        <p:nvSpPr>
          <p:cNvPr id="51" name="椭圆 50"/>
          <p:cNvSpPr/>
          <p:nvPr>
            <p:custDataLst>
              <p:tags r:id="rId13"/>
            </p:custDataLst>
          </p:nvPr>
        </p:nvSpPr>
        <p:spPr>
          <a:xfrm>
            <a:off x="2361638" y="2113262"/>
            <a:ext cx="769996" cy="769996"/>
          </a:xfrm>
          <a:prstGeom prst="ellipse">
            <a:avLst/>
          </a:prstGeom>
          <a:solidFill>
            <a:srgbClr val="6096E6">
              <a:alpha val="46000"/>
            </a:srgbClr>
          </a:solidFill>
          <a:ln w="12700" cap="flat" cmpd="sng" algn="ctr">
            <a:noFill/>
            <a:prstDash val="solid"/>
            <a:miter lim="800000"/>
          </a:ln>
          <a:effectLst/>
        </p:spPr>
        <p:txBody>
          <a:bodyPr rtlCol="0" anchor="ctr"/>
          <a:p>
            <a:pPr algn="ctr"/>
            <a:endParaRPr lang="zh-CN" altLang="en-US"/>
          </a:p>
        </p:txBody>
      </p:sp>
      <p:sp>
        <p:nvSpPr>
          <p:cNvPr id="52" name="椭圆 51"/>
          <p:cNvSpPr/>
          <p:nvPr>
            <p:custDataLst>
              <p:tags r:id="rId14"/>
            </p:custDataLst>
          </p:nvPr>
        </p:nvSpPr>
        <p:spPr>
          <a:xfrm>
            <a:off x="2433144" y="2184768"/>
            <a:ext cx="626984" cy="626984"/>
          </a:xfrm>
          <a:prstGeom prst="ellipse">
            <a:avLst/>
          </a:prstGeom>
          <a:solidFill>
            <a:srgbClr val="6096E6"/>
          </a:solidFill>
          <a:ln w="12700" cap="flat" cmpd="sng" algn="ctr">
            <a:noFill/>
            <a:prstDash val="solid"/>
            <a:miter lim="800000"/>
          </a:ln>
          <a:effectLst/>
        </p:spPr>
        <p:txBody>
          <a:bodyPr rtlCol="0" anchor="ctr"/>
          <a:p>
            <a:pPr algn="ctr"/>
            <a:endParaRPr lang="zh-CN" altLang="en-US"/>
          </a:p>
        </p:txBody>
      </p:sp>
      <p:pic>
        <p:nvPicPr>
          <p:cNvPr id="53" name="图片 52" descr="32313538333935363b32313538333933373bcae9bcae"/>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2524706" y="2277203"/>
            <a:ext cx="444732" cy="444732"/>
          </a:xfrm>
          <a:prstGeom prst="rect">
            <a:avLst/>
          </a:prstGeom>
        </p:spPr>
      </p:pic>
      <p:sp>
        <p:nvSpPr>
          <p:cNvPr id="62" name="圆角矩形 61"/>
          <p:cNvSpPr/>
          <p:nvPr>
            <p:custDataLst>
              <p:tags r:id="rId18"/>
            </p:custDataLst>
          </p:nvPr>
        </p:nvSpPr>
        <p:spPr>
          <a:xfrm>
            <a:off x="3528404" y="1535111"/>
            <a:ext cx="5797206" cy="1924554"/>
          </a:xfrm>
          <a:prstGeom prst="roundRect">
            <a:avLst/>
          </a:prstGeom>
          <a:solidFill>
            <a:srgbClr val="FFFFFF"/>
          </a:solidFill>
          <a:ln w="12700" cap="flat" cmpd="sng" algn="ctr">
            <a:gradFill>
              <a:gsLst>
                <a:gs pos="59000">
                  <a:srgbClr val="6096E6">
                    <a:lumMod val="5000"/>
                    <a:lumOff val="95000"/>
                  </a:srgbClr>
                </a:gs>
                <a:gs pos="0">
                  <a:srgbClr val="6096E6">
                    <a:lumMod val="40000"/>
                    <a:lumOff val="60000"/>
                  </a:srgbClr>
                </a:gs>
                <a:gs pos="100000">
                  <a:srgbClr val="6096E6">
                    <a:lumMod val="40000"/>
                    <a:lumOff val="60000"/>
                  </a:srgbClr>
                </a:gs>
              </a:gsLst>
              <a:lin ang="5400000" scaled="1"/>
            </a:gradFill>
            <a:prstDash val="solid"/>
            <a:miter lim="800000"/>
          </a:ln>
          <a:effectLst/>
        </p:spPr>
        <p:txBody>
          <a:bodyPr rtlCol="0" anchor="ctr"/>
          <a:p>
            <a:pPr algn="ctr"/>
            <a:endParaRPr lang="zh-CN" altLang="en-US"/>
          </a:p>
        </p:txBody>
      </p:sp>
      <p:sp>
        <p:nvSpPr>
          <p:cNvPr id="63" name="文本框 62"/>
          <p:cNvSpPr txBox="1"/>
          <p:nvPr>
            <p:custDataLst>
              <p:tags r:id="rId19"/>
            </p:custDataLst>
          </p:nvPr>
        </p:nvSpPr>
        <p:spPr>
          <a:xfrm>
            <a:off x="3759200" y="1779270"/>
            <a:ext cx="3319145" cy="485140"/>
          </a:xfrm>
          <a:prstGeom prst="rect">
            <a:avLst/>
          </a:prstGeom>
          <a:noFill/>
        </p:spPr>
        <p:txBody>
          <a:bodyPr wrap="square" bIns="0" rtlCol="0">
            <a:normAutofit/>
          </a:bodyPr>
          <a:p>
            <a:r>
              <a:rPr lang="zh-CN" altLang="en-US" spc="300">
                <a:solidFill>
                  <a:srgbClr val="6096E6"/>
                </a:solidFill>
                <a:uFillTx/>
                <a:latin typeface="思源黑体 CN Bold" panose="020B0800000000000000" pitchFamily="34" charset="-122"/>
                <a:ea typeface="思源黑体 CN Bold" panose="020B0800000000000000" pitchFamily="34" charset="-122"/>
              </a:rPr>
              <a:t>Linux下的文件合并</a:t>
            </a:r>
            <a:r>
              <a:rPr lang="zh-CN" altLang="en-US" spc="300">
                <a:solidFill>
                  <a:srgbClr val="6096E6"/>
                </a:solidFill>
                <a:uFillTx/>
                <a:latin typeface="思源黑体 CN Bold" panose="020B0800000000000000" pitchFamily="34" charset="-122"/>
                <a:ea typeface="思源黑体 CN Bold" panose="020B0800000000000000" pitchFamily="34" charset="-122"/>
              </a:rPr>
              <a:t>命令</a:t>
            </a:r>
            <a:endParaRPr lang="zh-CN" altLang="en-US" spc="300">
              <a:solidFill>
                <a:srgbClr val="6096E6"/>
              </a:solidFill>
              <a:uFillTx/>
              <a:latin typeface="思源黑体 CN Bold" panose="020B0800000000000000" pitchFamily="34" charset="-122"/>
              <a:ea typeface="思源黑体 CN Bold" panose="020B0800000000000000" pitchFamily="34" charset="-122"/>
            </a:endParaRPr>
          </a:p>
        </p:txBody>
      </p:sp>
      <p:sp>
        <p:nvSpPr>
          <p:cNvPr id="64" name="文本框 63"/>
          <p:cNvSpPr txBox="1"/>
          <p:nvPr>
            <p:custDataLst>
              <p:tags r:id="rId20"/>
            </p:custDataLst>
          </p:nvPr>
        </p:nvSpPr>
        <p:spPr>
          <a:xfrm>
            <a:off x="3759490" y="2289411"/>
            <a:ext cx="5566120" cy="1151070"/>
          </a:xfrm>
          <a:prstGeom prst="rect">
            <a:avLst/>
          </a:prstGeom>
          <a:noFill/>
        </p:spPr>
        <p:txBody>
          <a:bodyPr wrap="square" rtlCol="0">
            <a:normAutofit/>
          </a:bodyPr>
          <a:p>
            <a:pPr fontAlgn="auto">
              <a:lnSpc>
                <a:spcPct val="130000"/>
              </a:lnSpc>
              <a:spcAft>
                <a:spcPts val="1000"/>
              </a:spcAft>
            </a:pPr>
            <a:r>
              <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格式：cat 合并的文件 &gt; 输出的文件</a:t>
            </a:r>
            <a:endPar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a:p>
            <a:pPr fontAlgn="auto">
              <a:lnSpc>
                <a:spcPct val="130000"/>
              </a:lnSpc>
              <a:spcAft>
                <a:spcPts val="1000"/>
              </a:spcAft>
            </a:pPr>
            <a:r>
              <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完整性检测：</a:t>
            </a:r>
            <a:endPar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a:p>
            <a:pPr fontAlgn="auto">
              <a:lnSpc>
                <a:spcPct val="130000"/>
              </a:lnSpc>
              <a:spcAft>
                <a:spcPts val="1000"/>
              </a:spcAft>
            </a:pPr>
            <a:r>
              <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Linux下计算文件md5：md5sum 文件名</a:t>
            </a:r>
            <a:endParaRPr lang="zh-CN" altLang="en-US" sz="12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p:txBody>
      </p:sp>
      <p:sp>
        <p:nvSpPr>
          <p:cNvPr id="73" name="燕尾形 72"/>
          <p:cNvSpPr/>
          <p:nvPr>
            <p:custDataLst>
              <p:tags r:id="rId21"/>
            </p:custDataLst>
          </p:nvPr>
        </p:nvSpPr>
        <p:spPr>
          <a:xfrm>
            <a:off x="3528404" y="1385124"/>
            <a:ext cx="1579233" cy="289511"/>
          </a:xfrm>
          <a:prstGeom prst="chevron">
            <a:avLst/>
          </a:prstGeom>
          <a:gradFill rotWithShape="0">
            <a:gsLst>
              <a:gs pos="0">
                <a:srgbClr val="6096E6">
                  <a:lumMod val="20000"/>
                  <a:lumOff val="80000"/>
                </a:srgbClr>
              </a:gs>
              <a:gs pos="100000">
                <a:srgbClr val="6096E6"/>
              </a:gs>
            </a:gsLst>
            <a:lin ang="0" scaled="0"/>
          </a:gradFill>
          <a:ln w="12700" cap="flat" cmpd="sng" algn="ctr">
            <a:noFill/>
            <a:prstDash val="solid"/>
            <a:miter lim="800000"/>
          </a:ln>
          <a:effectLst/>
        </p:spPr>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平行四边形 25"/>
          <p:cNvSpPr/>
          <p:nvPr>
            <p:custDataLst>
              <p:tags r:id="rId1"/>
            </p:custDataLst>
          </p:nvPr>
        </p:nvSpPr>
        <p:spPr>
          <a:xfrm>
            <a:off x="67310" y="1257935"/>
            <a:ext cx="11780520" cy="5069205"/>
          </a:xfrm>
          <a:prstGeom prst="parallelogram">
            <a:avLst/>
          </a:prstGeom>
          <a:solidFill>
            <a:srgbClr val="EBEEEE"/>
          </a:solidFill>
          <a:ln>
            <a:noFill/>
          </a:ln>
        </p:spPr>
        <p:style>
          <a:lnRef idx="2">
            <a:srgbClr val="376FFF">
              <a:shade val="15000"/>
            </a:srgbClr>
          </a:lnRef>
          <a:fillRef idx="1">
            <a:srgbClr val="376FFF"/>
          </a:fillRef>
          <a:effectRef idx="0">
            <a:srgbClr val="376FFF"/>
          </a:effectRef>
          <a:fontRef idx="minor">
            <a:srgbClr val="FFFFFF"/>
          </a:fontRef>
        </p:style>
        <p:txBody>
          <a:bodyPr wrap="square" lIns="865019" tIns="194654" rIns="865018" bIns="194653" rtlCol="0" anchor="ctr">
            <a:noAutofit/>
          </a:bodyPr>
          <a:p>
            <a:pPr marL="0" algn="just" rtl="0" eaLnBrk="1" latinLnBrk="0" hangingPunct="1">
              <a:lnSpc>
                <a:spcPct val="150000"/>
              </a:lnSpc>
              <a:spcBef>
                <a:spcPts val="0"/>
              </a:spcBef>
              <a:spcAft>
                <a:spcPts val="0"/>
              </a:spcAft>
            </a:pPr>
            <a:endParaRPr lang="zh-CN" altLang="en-US" b="1">
              <a:solidFill>
                <a:srgbClr val="0162A7"/>
              </a:solidFill>
              <a:sym typeface="+mn-ea"/>
            </a:endParaRPr>
          </a:p>
        </p:txBody>
      </p:sp>
      <p:sp>
        <p:nvSpPr>
          <p:cNvPr id="6" name="标题 5"/>
          <p:cNvSpPr>
            <a:spLocks noGrp="1"/>
          </p:cNvSpPr>
          <p:nvPr>
            <p:ph type="title"/>
          </p:nvPr>
        </p:nvSpPr>
        <p:spPr/>
        <p:txBody>
          <a:bodyPr/>
          <a:p>
            <a:r>
              <a:rPr lang="en-US" altLang="zh-CN"/>
              <a:t>MISC·</a:t>
            </a:r>
            <a:r>
              <a:rPr lang="zh-CN" altLang="en-US">
                <a:sym typeface="+mn-ea"/>
              </a:rPr>
              <a:t>隐写</a:t>
            </a:r>
            <a:r>
              <a:rPr lang="en-US" altLang="zh-CN">
                <a:sym typeface="+mn-ea"/>
              </a:rPr>
              <a:t>·</a:t>
            </a:r>
            <a:r>
              <a:rPr lang="zh-CN" altLang="en-US">
                <a:sym typeface="+mn-ea"/>
              </a:rPr>
              <a:t>文件分离</a:t>
            </a:r>
            <a:r>
              <a:rPr lang="zh-CN" altLang="en-US">
                <a:sym typeface="+mn-ea"/>
              </a:rPr>
              <a:t>工具</a:t>
            </a:r>
            <a:endParaRPr lang="zh-CN" altLang="en-US">
              <a:sym typeface="+mn-ea"/>
            </a:endParaRPr>
          </a:p>
        </p:txBody>
      </p:sp>
      <p:sp>
        <p:nvSpPr>
          <p:cNvPr id="2" name="文本框 1"/>
          <p:cNvSpPr txBox="1"/>
          <p:nvPr/>
        </p:nvSpPr>
        <p:spPr>
          <a:xfrm>
            <a:off x="1257935" y="1900555"/>
            <a:ext cx="9399270" cy="3507740"/>
          </a:xfrm>
          <a:prstGeom prst="rect">
            <a:avLst/>
          </a:prstGeom>
          <a:noFill/>
        </p:spPr>
        <p:txBody>
          <a:bodyPr wrap="square" rtlCol="0">
            <a:spAutoFit/>
          </a:bodyPr>
          <a:p>
            <a:pPr algn="l"/>
            <a:r>
              <a:rPr lang="zh-CN" altLang="en-US" sz="2000">
                <a:solidFill>
                  <a:srgbClr val="C70019"/>
                </a:solidFill>
              </a:rPr>
              <a:t>winhex</a:t>
            </a:r>
            <a:r>
              <a:rPr lang="zh-CN" altLang="en-US">
                <a:solidFill>
                  <a:srgbClr val="0162A7"/>
                </a:solidFill>
              </a:rPr>
              <a:t>  用于图片隐写题，可以使用winhex实现文件手动分离，将目标文件拖入问winhex中，找到要分离的部分，点击复制即可。使用场景：Windows下利用winhex程序对文件进行手动分离</a:t>
            </a:r>
            <a:endParaRPr lang="zh-CN" altLang="en-US">
              <a:solidFill>
                <a:srgbClr val="0162A7"/>
              </a:solidFill>
            </a:endParaRPr>
          </a:p>
          <a:p>
            <a:pPr algn="l"/>
            <a:endParaRPr lang="zh-CN" altLang="en-US">
              <a:solidFill>
                <a:srgbClr val="0162A7"/>
              </a:solidFill>
            </a:endParaRPr>
          </a:p>
          <a:p>
            <a:pPr algn="l"/>
            <a:r>
              <a:rPr lang="zh-CN" altLang="en-US" sz="2000">
                <a:solidFill>
                  <a:srgbClr val="C70019"/>
                </a:solidFill>
              </a:rPr>
              <a:t>binwalk</a:t>
            </a:r>
            <a:r>
              <a:rPr lang="zh-CN" altLang="en-US">
                <a:solidFill>
                  <a:srgbClr val="0162A7"/>
                </a:solidFill>
              </a:rPr>
              <a:t>  分析和分离文件的工具，可以快速分辨文件是否由多个文件合并而成，并将文件进行分离。如果分离成功会在目标文件的目录。同目录下生成一个形如_文件名_extracted的文件目录，目录中有分离后的文件。binwalk遇到压缩包会自动解压。分析文件：binwalk filename   分离文件：binwalk -e filename</a:t>
            </a:r>
            <a:endParaRPr lang="zh-CN" altLang="en-US">
              <a:solidFill>
                <a:srgbClr val="0162A7"/>
              </a:solidFill>
            </a:endParaRPr>
          </a:p>
          <a:p>
            <a:pPr algn="l"/>
            <a:endParaRPr lang="zh-CN" altLang="en-US">
              <a:solidFill>
                <a:srgbClr val="0162A7"/>
              </a:solidFill>
            </a:endParaRPr>
          </a:p>
          <a:p>
            <a:pPr algn="l"/>
            <a:r>
              <a:rPr lang="zh-CN" altLang="en-US" sz="2000">
                <a:solidFill>
                  <a:srgbClr val="C70019"/>
                </a:solidFill>
              </a:rPr>
              <a:t>formost</a:t>
            </a:r>
            <a:r>
              <a:rPr lang="zh-CN" altLang="en-US">
                <a:solidFill>
                  <a:srgbClr val="0162A7"/>
                </a:solidFill>
              </a:rPr>
              <a:t>  如果binwalk无法正确分离文件，可以使用foremost，将目标文件复制到kali中，成功执行后，会在目标文件的文件目录下生成我们设置的目录，目录中会按文件类型分离出文件。foremost 文件名 -o 输出目录名 </a:t>
            </a:r>
            <a:endParaRPr lang="zh-CN" altLang="en-US">
              <a:solidFill>
                <a:srgbClr val="0162A7"/>
              </a:solidFill>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sym typeface="+mn-ea"/>
              </a:rPr>
              <a:t>隐写</a:t>
            </a:r>
            <a:r>
              <a:rPr lang="en-US" altLang="zh-CN">
                <a:sym typeface="+mn-ea"/>
              </a:rPr>
              <a:t>·</a:t>
            </a:r>
            <a:r>
              <a:rPr lang="zh-CN" altLang="en-US">
                <a:sym typeface="+mn-ea"/>
              </a:rPr>
              <a:t>文件分离</a:t>
            </a:r>
            <a:r>
              <a:rPr lang="zh-CN" altLang="en-US">
                <a:sym typeface="+mn-ea"/>
              </a:rPr>
              <a:t>例题</a:t>
            </a:r>
            <a:endParaRPr lang="zh-CN" altLang="en-US">
              <a:sym typeface="+mn-ea"/>
            </a:endParaRPr>
          </a:p>
        </p:txBody>
      </p:sp>
      <p:sp>
        <p:nvSpPr>
          <p:cNvPr id="8" name="文本框 7"/>
          <p:cNvSpPr txBox="1"/>
          <p:nvPr/>
        </p:nvSpPr>
        <p:spPr>
          <a:xfrm>
            <a:off x="3289935" y="5215890"/>
            <a:ext cx="5509260" cy="587375"/>
          </a:xfrm>
          <a:prstGeom prst="rect">
            <a:avLst/>
          </a:prstGeom>
          <a:noFill/>
        </p:spPr>
        <p:txBody>
          <a:bodyPr wrap="square" rtlCol="0">
            <a:noAutofit/>
          </a:bodyPr>
          <a:p>
            <a:pPr>
              <a:lnSpc>
                <a:spcPct val="150000"/>
              </a:lnSpc>
            </a:pPr>
            <a:r>
              <a:rPr lang="zh-CN" altLang="en-US" sz="2000"/>
              <a:t>天机平台训练场</a:t>
            </a:r>
            <a:r>
              <a:rPr lang="en-US" altLang="zh-CN" sz="2000"/>
              <a:t>--</a:t>
            </a:r>
            <a:r>
              <a:rPr lang="zh-CN" altLang="en-US" sz="2000"/>
              <a:t>隐写技术</a:t>
            </a:r>
            <a:r>
              <a:rPr lang="en-US" altLang="zh-CN" sz="2000"/>
              <a:t>--</a:t>
            </a:r>
            <a:r>
              <a:rPr lang="zh-CN" altLang="en-US" sz="2000"/>
              <a:t>图像篇</a:t>
            </a:r>
            <a:r>
              <a:rPr lang="en-US" altLang="zh-CN" sz="2000"/>
              <a:t>--</a:t>
            </a:r>
            <a:r>
              <a:rPr lang="zh-CN" altLang="en-US" sz="2000"/>
              <a:t>第四题</a:t>
            </a:r>
            <a:endParaRPr lang="zh-CN" altLang="en-US" sz="2000"/>
          </a:p>
        </p:txBody>
      </p:sp>
      <p:pic>
        <p:nvPicPr>
          <p:cNvPr id="9" name="图片 8"/>
          <p:cNvPicPr>
            <a:picLocks noChangeAspect="1"/>
          </p:cNvPicPr>
          <p:nvPr/>
        </p:nvPicPr>
        <p:blipFill>
          <a:blip r:embed="rId1"/>
          <a:stretch>
            <a:fillRect/>
          </a:stretch>
        </p:blipFill>
        <p:spPr>
          <a:xfrm>
            <a:off x="699770" y="1902460"/>
            <a:ext cx="9848850" cy="2381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sym typeface="+mn-ea"/>
              </a:rPr>
              <a:t>隐写</a:t>
            </a:r>
            <a:r>
              <a:rPr lang="en-US" altLang="zh-CN">
                <a:sym typeface="+mn-ea"/>
              </a:rPr>
              <a:t>·</a:t>
            </a:r>
            <a:r>
              <a:rPr lang="zh-CN" altLang="en-US">
                <a:sym typeface="+mn-ea"/>
              </a:rPr>
              <a:t>文件分离</a:t>
            </a:r>
            <a:r>
              <a:rPr lang="zh-CN" altLang="en-US">
                <a:sym typeface="+mn-ea"/>
              </a:rPr>
              <a:t>例题</a:t>
            </a:r>
            <a:endParaRPr lang="zh-CN" altLang="en-US">
              <a:sym typeface="+mn-ea"/>
            </a:endParaRPr>
          </a:p>
        </p:txBody>
      </p:sp>
      <p:sp>
        <p:nvSpPr>
          <p:cNvPr id="3" name="文本框 2"/>
          <p:cNvSpPr txBox="1"/>
          <p:nvPr/>
        </p:nvSpPr>
        <p:spPr>
          <a:xfrm>
            <a:off x="347345" y="3097530"/>
            <a:ext cx="4073525" cy="337185"/>
          </a:xfrm>
          <a:prstGeom prst="rect">
            <a:avLst/>
          </a:prstGeom>
          <a:noFill/>
        </p:spPr>
        <p:txBody>
          <a:bodyPr wrap="square" rtlCol="0">
            <a:spAutoFit/>
          </a:bodyPr>
          <a:p>
            <a:r>
              <a:rPr lang="zh-CN" altLang="en-US" sz="1600">
                <a:sym typeface="+mn-ea"/>
              </a:rPr>
              <a:t>方法</a:t>
            </a:r>
            <a:r>
              <a:rPr lang="zh-CN" altLang="en-US" sz="1600">
                <a:sym typeface="+mn-ea"/>
              </a:rPr>
              <a:t>二：</a:t>
            </a:r>
            <a:r>
              <a:rPr lang="zh-CN" altLang="en-US" sz="1600"/>
              <a:t>使用</a:t>
            </a:r>
            <a:r>
              <a:rPr lang="en-US" altLang="zh-CN" sz="1600"/>
              <a:t>kali</a:t>
            </a:r>
            <a:r>
              <a:rPr lang="zh-CN" altLang="en-US" sz="1600"/>
              <a:t>中的</a:t>
            </a:r>
            <a:r>
              <a:rPr lang="en-US" altLang="zh-CN" sz="1600"/>
              <a:t>binwalk</a:t>
            </a:r>
            <a:r>
              <a:rPr lang="zh-CN" altLang="en-US" sz="1600"/>
              <a:t>查看图片</a:t>
            </a:r>
            <a:endParaRPr lang="zh-CN" altLang="en-US" sz="1600"/>
          </a:p>
        </p:txBody>
      </p:sp>
      <p:pic>
        <p:nvPicPr>
          <p:cNvPr id="4" name="图片 3"/>
          <p:cNvPicPr>
            <a:picLocks noChangeAspect="1"/>
          </p:cNvPicPr>
          <p:nvPr>
            <p:custDataLst>
              <p:tags r:id="rId1"/>
            </p:custDataLst>
          </p:nvPr>
        </p:nvPicPr>
        <p:blipFill>
          <a:blip r:embed="rId2"/>
          <a:stretch>
            <a:fillRect/>
          </a:stretch>
        </p:blipFill>
        <p:spPr>
          <a:xfrm>
            <a:off x="347345" y="3685540"/>
            <a:ext cx="7267575" cy="14668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113270" y="5806440"/>
            <a:ext cx="4610100" cy="723900"/>
          </a:xfrm>
          <a:prstGeom prst="rect">
            <a:avLst/>
          </a:prstGeom>
        </p:spPr>
      </p:pic>
      <p:sp>
        <p:nvSpPr>
          <p:cNvPr id="8" name="文本框 7"/>
          <p:cNvSpPr txBox="1"/>
          <p:nvPr>
            <p:custDataLst>
              <p:tags r:id="rId5"/>
            </p:custDataLst>
          </p:nvPr>
        </p:nvSpPr>
        <p:spPr>
          <a:xfrm>
            <a:off x="8004810" y="5172075"/>
            <a:ext cx="2300605" cy="337185"/>
          </a:xfrm>
          <a:prstGeom prst="rect">
            <a:avLst/>
          </a:prstGeom>
          <a:noFill/>
        </p:spPr>
        <p:txBody>
          <a:bodyPr wrap="square" rtlCol="0">
            <a:spAutoFit/>
          </a:bodyPr>
          <a:p>
            <a:r>
              <a:rPr lang="zh-CN" altLang="en-US" sz="1600">
                <a:sym typeface="+mn-ea"/>
              </a:rPr>
              <a:t>方法</a:t>
            </a:r>
            <a:r>
              <a:rPr lang="zh-CN" altLang="en-US" sz="1600">
                <a:sym typeface="+mn-ea"/>
              </a:rPr>
              <a:t>三：</a:t>
            </a:r>
            <a:r>
              <a:rPr lang="en-US" altLang="zh-CN" sz="1600"/>
              <a:t>dd </a:t>
            </a:r>
            <a:r>
              <a:rPr lang="zh-CN" altLang="en-US" sz="1600"/>
              <a:t>分离</a:t>
            </a:r>
            <a:r>
              <a:rPr lang="zh-CN" altLang="en-US" sz="1600"/>
              <a:t>图片</a:t>
            </a:r>
            <a:endParaRPr lang="zh-CN" altLang="en-US" sz="1600"/>
          </a:p>
        </p:txBody>
      </p:sp>
      <p:sp>
        <p:nvSpPr>
          <p:cNvPr id="10" name="矩形 9"/>
          <p:cNvSpPr/>
          <p:nvPr/>
        </p:nvSpPr>
        <p:spPr>
          <a:xfrm>
            <a:off x="636270" y="3685540"/>
            <a:ext cx="2083435" cy="27051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custDataLst>
              <p:tags r:id="rId6"/>
            </p:custDataLst>
          </p:nvPr>
        </p:nvSpPr>
        <p:spPr>
          <a:xfrm>
            <a:off x="7566660" y="5806440"/>
            <a:ext cx="3972560" cy="28003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2478405" y="1161415"/>
            <a:ext cx="7030720" cy="587375"/>
          </a:xfrm>
          <a:prstGeom prst="rect">
            <a:avLst/>
          </a:prstGeom>
          <a:noFill/>
        </p:spPr>
        <p:txBody>
          <a:bodyPr wrap="square" rtlCol="0">
            <a:noAutofit/>
          </a:bodyPr>
          <a:p>
            <a:pPr>
              <a:lnSpc>
                <a:spcPct val="150000"/>
              </a:lnSpc>
            </a:pPr>
            <a:r>
              <a:rPr lang="zh-CN" altLang="en-US" sz="1600"/>
              <a:t>方法一：下载图片后在</a:t>
            </a:r>
            <a:r>
              <a:rPr lang="en-US" altLang="zh-CN" sz="1600"/>
              <a:t>kali</a:t>
            </a:r>
            <a:r>
              <a:rPr lang="zh-CN" altLang="en-US" sz="1600"/>
              <a:t>虚拟机</a:t>
            </a:r>
            <a:r>
              <a:rPr lang="zh-CN" altLang="en-US" sz="1600"/>
              <a:t>中使用</a:t>
            </a:r>
            <a:r>
              <a:rPr lang="en-US" altLang="zh-CN" sz="1600"/>
              <a:t>foremost</a:t>
            </a:r>
            <a:r>
              <a:rPr lang="zh-CN" altLang="en-US" sz="1600"/>
              <a:t>命令分离图片，得到解</a:t>
            </a:r>
            <a:r>
              <a:rPr lang="en-US" altLang="zh-CN" sz="1600"/>
              <a:t> </a:t>
            </a:r>
            <a:endParaRPr lang="en-US" altLang="zh-CN" sz="1600"/>
          </a:p>
        </p:txBody>
      </p:sp>
      <p:pic>
        <p:nvPicPr>
          <p:cNvPr id="2" name="图片 1"/>
          <p:cNvPicPr>
            <a:picLocks noChangeAspect="1"/>
          </p:cNvPicPr>
          <p:nvPr>
            <p:custDataLst>
              <p:tags r:id="rId7"/>
            </p:custDataLst>
          </p:nvPr>
        </p:nvPicPr>
        <p:blipFill>
          <a:blip r:embed="rId8"/>
          <a:stretch>
            <a:fillRect/>
          </a:stretch>
        </p:blipFill>
        <p:spPr>
          <a:xfrm>
            <a:off x="2265045" y="1941195"/>
            <a:ext cx="3219450" cy="676275"/>
          </a:xfrm>
          <a:prstGeom prst="rect">
            <a:avLst/>
          </a:prstGeom>
        </p:spPr>
      </p:pic>
      <p:pic>
        <p:nvPicPr>
          <p:cNvPr id="7" name="图片 6"/>
          <p:cNvPicPr>
            <a:picLocks noChangeAspect="1"/>
          </p:cNvPicPr>
          <p:nvPr>
            <p:custDataLst>
              <p:tags r:id="rId9"/>
            </p:custDataLst>
          </p:nvPr>
        </p:nvPicPr>
        <p:blipFill>
          <a:blip r:embed="rId10"/>
          <a:stretch>
            <a:fillRect/>
          </a:stretch>
        </p:blipFill>
        <p:spPr>
          <a:xfrm>
            <a:off x="6976110" y="1659890"/>
            <a:ext cx="2533650" cy="1238250"/>
          </a:xfrm>
          <a:prstGeom prst="rect">
            <a:avLst/>
          </a:prstGeom>
        </p:spPr>
      </p:pic>
      <p:cxnSp>
        <p:nvCxnSpPr>
          <p:cNvPr id="9" name="直接箭头连接符 8"/>
          <p:cNvCxnSpPr>
            <a:stCxn id="2" idx="3"/>
            <a:endCxn id="7" idx="1"/>
          </p:cNvCxnSpPr>
          <p:nvPr/>
        </p:nvCxnSpPr>
        <p:spPr>
          <a:xfrm flipV="1">
            <a:off x="5484495" y="2279015"/>
            <a:ext cx="1491615" cy="63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2" name="矩形 11"/>
          <p:cNvSpPr/>
          <p:nvPr/>
        </p:nvSpPr>
        <p:spPr>
          <a:xfrm>
            <a:off x="2719705" y="1954530"/>
            <a:ext cx="2548890" cy="2133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03</a:t>
            </a:r>
            <a:endParaRPr lang="en-US" altLang="zh-CN"/>
          </a:p>
        </p:txBody>
      </p:sp>
      <p:sp>
        <p:nvSpPr>
          <p:cNvPr id="6" name="文本占位符 5"/>
          <p:cNvSpPr>
            <a:spLocks noGrp="1"/>
          </p:cNvSpPr>
          <p:nvPr>
            <p:ph type="body" idx="14"/>
          </p:nvPr>
        </p:nvSpPr>
        <p:spPr/>
        <p:txBody>
          <a:bodyPr/>
          <a:p>
            <a:r>
              <a:rPr lang="en-US" altLang="zh-CN"/>
              <a:t>MISC  </a:t>
            </a:r>
            <a:r>
              <a:t>隐写</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
        <p:nvSpPr>
          <p:cNvPr id="3" name="文本框 2"/>
          <p:cNvSpPr txBox="1"/>
          <p:nvPr/>
        </p:nvSpPr>
        <p:spPr>
          <a:xfrm>
            <a:off x="6734175" y="3065145"/>
            <a:ext cx="4064000" cy="583565"/>
          </a:xfrm>
          <a:prstGeom prst="rect">
            <a:avLst/>
          </a:prstGeom>
          <a:noFill/>
        </p:spPr>
        <p:txBody>
          <a:bodyPr wrap="square" rtlCol="0">
            <a:spAutoFit/>
          </a:bodyPr>
          <a:p>
            <a:r>
              <a:rPr lang="zh-CN" altLang="en-US" sz="3200" b="1">
                <a:solidFill>
                  <a:srgbClr val="C00000"/>
                </a:solidFill>
                <a:sym typeface="+mn-ea"/>
              </a:rPr>
              <a:t>流媒体篇</a:t>
            </a:r>
            <a:endParaRPr lang="zh-CN" altLang="en-US" sz="3200" b="1">
              <a:solidFill>
                <a:srgbClr val="C0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sym typeface="+mn-ea"/>
              </a:rPr>
              <a:t>隐写</a:t>
            </a:r>
            <a:r>
              <a:rPr lang="en-US" altLang="zh-CN">
                <a:sym typeface="+mn-ea"/>
              </a:rPr>
              <a:t>·</a:t>
            </a:r>
            <a:r>
              <a:rPr lang="zh-CN" altLang="en-US">
                <a:sym typeface="+mn-ea"/>
              </a:rPr>
              <a:t>音视频隐写</a:t>
            </a:r>
            <a:endParaRPr lang="zh-CN" altLang="en-US">
              <a:sym typeface="+mn-ea"/>
            </a:endParaRPr>
          </a:p>
        </p:txBody>
      </p:sp>
      <p:sp>
        <p:nvSpPr>
          <p:cNvPr id="50" name="椭圆 49"/>
          <p:cNvSpPr/>
          <p:nvPr>
            <p:custDataLst>
              <p:tags r:id="rId1"/>
            </p:custDataLst>
          </p:nvPr>
        </p:nvSpPr>
        <p:spPr>
          <a:xfrm>
            <a:off x="289815" y="2847245"/>
            <a:ext cx="1461693" cy="1461693"/>
          </a:xfrm>
          <a:prstGeom prst="ellipse">
            <a:avLst/>
          </a:prstGeom>
          <a:solidFill>
            <a:srgbClr val="6096E6">
              <a:alpha val="18000"/>
            </a:srgbClr>
          </a:solidFill>
          <a:ln w="12700" cap="flat" cmpd="sng" algn="ctr">
            <a:noFill/>
            <a:prstDash val="solid"/>
            <a:miter lim="800000"/>
          </a:ln>
          <a:effectLst/>
        </p:spPr>
        <p:txBody>
          <a:bodyPr rtlCol="0" anchor="ctr"/>
          <a:p>
            <a:pPr algn="ctr"/>
            <a:endParaRPr lang="zh-CN" altLang="en-US"/>
          </a:p>
        </p:txBody>
      </p:sp>
      <p:sp>
        <p:nvSpPr>
          <p:cNvPr id="51" name="椭圆 50"/>
          <p:cNvSpPr/>
          <p:nvPr>
            <p:custDataLst>
              <p:tags r:id="rId2"/>
            </p:custDataLst>
          </p:nvPr>
        </p:nvSpPr>
        <p:spPr>
          <a:xfrm>
            <a:off x="397914" y="2955345"/>
            <a:ext cx="1244319" cy="1244319"/>
          </a:xfrm>
          <a:prstGeom prst="ellipse">
            <a:avLst/>
          </a:prstGeom>
          <a:solidFill>
            <a:srgbClr val="6096E6">
              <a:alpha val="46000"/>
            </a:srgbClr>
          </a:solidFill>
          <a:ln w="12700" cap="flat" cmpd="sng" algn="ctr">
            <a:noFill/>
            <a:prstDash val="solid"/>
            <a:miter lim="800000"/>
          </a:ln>
          <a:effectLst/>
        </p:spPr>
        <p:txBody>
          <a:bodyPr rtlCol="0" anchor="ctr"/>
          <a:p>
            <a:pPr algn="ctr"/>
            <a:endParaRPr lang="zh-CN" altLang="en-US"/>
          </a:p>
        </p:txBody>
      </p:sp>
      <p:sp>
        <p:nvSpPr>
          <p:cNvPr id="52" name="椭圆 51"/>
          <p:cNvSpPr/>
          <p:nvPr>
            <p:custDataLst>
              <p:tags r:id="rId3"/>
            </p:custDataLst>
          </p:nvPr>
        </p:nvSpPr>
        <p:spPr>
          <a:xfrm>
            <a:off x="513064" y="3071669"/>
            <a:ext cx="1012845" cy="1012845"/>
          </a:xfrm>
          <a:prstGeom prst="ellipse">
            <a:avLst/>
          </a:prstGeom>
          <a:solidFill>
            <a:srgbClr val="6096E6"/>
          </a:solidFill>
          <a:ln w="12700" cap="flat" cmpd="sng" algn="ctr">
            <a:noFill/>
            <a:prstDash val="solid"/>
            <a:miter lim="800000"/>
          </a:ln>
          <a:effectLst/>
        </p:spPr>
        <p:txBody>
          <a:bodyPr rtlCol="0" anchor="ctr"/>
          <a:p>
            <a:pPr algn="ctr"/>
            <a:endParaRPr lang="zh-CN" altLang="en-US"/>
          </a:p>
        </p:txBody>
      </p:sp>
      <p:pic>
        <p:nvPicPr>
          <p:cNvPr id="53" name="图片 52" descr="32313538333935363b32313538333933373bcae9bcae"/>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661113" y="3220894"/>
            <a:ext cx="719097" cy="719097"/>
          </a:xfrm>
          <a:prstGeom prst="rect">
            <a:avLst/>
          </a:prstGeom>
        </p:spPr>
      </p:pic>
      <p:sp>
        <p:nvSpPr>
          <p:cNvPr id="62" name="圆角矩形 61"/>
          <p:cNvSpPr/>
          <p:nvPr>
            <p:custDataLst>
              <p:tags r:id="rId7"/>
            </p:custDataLst>
          </p:nvPr>
        </p:nvSpPr>
        <p:spPr>
          <a:xfrm>
            <a:off x="1999615" y="2023745"/>
            <a:ext cx="9808210" cy="4218940"/>
          </a:xfrm>
          <a:prstGeom prst="roundRect">
            <a:avLst/>
          </a:prstGeom>
          <a:solidFill>
            <a:srgbClr val="FFFFFF"/>
          </a:solidFill>
          <a:ln w="12700" cap="flat" cmpd="sng" algn="ctr">
            <a:gradFill>
              <a:gsLst>
                <a:gs pos="59000">
                  <a:srgbClr val="6096E6">
                    <a:lumMod val="5000"/>
                    <a:lumOff val="95000"/>
                  </a:srgbClr>
                </a:gs>
                <a:gs pos="0">
                  <a:srgbClr val="6096E6">
                    <a:lumMod val="40000"/>
                    <a:lumOff val="60000"/>
                  </a:srgbClr>
                </a:gs>
                <a:gs pos="100000">
                  <a:srgbClr val="6096E6">
                    <a:lumMod val="40000"/>
                    <a:lumOff val="60000"/>
                  </a:srgbClr>
                </a:gs>
              </a:gsLst>
              <a:lin ang="5400000" scaled="1"/>
            </a:gradFill>
            <a:prstDash val="solid"/>
            <a:miter lim="800000"/>
          </a:ln>
          <a:effectLst/>
        </p:spPr>
        <p:txBody>
          <a:bodyPr rtlCol="0" anchor="ctr"/>
          <a:p>
            <a:pPr algn="ctr"/>
            <a:endParaRPr lang="zh-CN" altLang="en-US"/>
          </a:p>
        </p:txBody>
      </p:sp>
      <p:sp>
        <p:nvSpPr>
          <p:cNvPr id="63" name="文本框 62"/>
          <p:cNvSpPr txBox="1"/>
          <p:nvPr>
            <p:custDataLst>
              <p:tags r:id="rId8"/>
            </p:custDataLst>
          </p:nvPr>
        </p:nvSpPr>
        <p:spPr>
          <a:xfrm>
            <a:off x="2656254" y="2689796"/>
            <a:ext cx="4187681" cy="670922"/>
          </a:xfrm>
          <a:prstGeom prst="rect">
            <a:avLst/>
          </a:prstGeom>
          <a:noFill/>
        </p:spPr>
        <p:txBody>
          <a:bodyPr wrap="square" bIns="0" rtlCol="0">
            <a:noAutofit/>
          </a:bodyPr>
          <a:p>
            <a:r>
              <a:rPr lang="zh-CN" altLang="en-US" sz="2000" spc="300">
                <a:solidFill>
                  <a:srgbClr val="6096E6"/>
                </a:solidFill>
                <a:uFillTx/>
                <a:latin typeface="思源黑体 CN Bold" panose="020B0800000000000000" pitchFamily="34" charset="-122"/>
                <a:ea typeface="思源黑体 CN Bold" panose="020B0800000000000000" pitchFamily="34" charset="-122"/>
              </a:rPr>
              <a:t>音视频隐写解题</a:t>
            </a:r>
            <a:r>
              <a:rPr lang="zh-CN" altLang="en-US" sz="2000" spc="300">
                <a:solidFill>
                  <a:srgbClr val="6096E6"/>
                </a:solidFill>
                <a:uFillTx/>
                <a:latin typeface="思源黑体 CN Bold" panose="020B0800000000000000" pitchFamily="34" charset="-122"/>
                <a:ea typeface="思源黑体 CN Bold" panose="020B0800000000000000" pitchFamily="34" charset="-122"/>
              </a:rPr>
              <a:t>要点</a:t>
            </a:r>
            <a:endParaRPr lang="zh-CN" altLang="en-US" sz="2000" spc="300">
              <a:solidFill>
                <a:srgbClr val="6096E6"/>
              </a:solidFill>
              <a:uFillTx/>
              <a:latin typeface="思源黑体 CN Bold" panose="020B0800000000000000" pitchFamily="34" charset="-122"/>
              <a:ea typeface="思源黑体 CN Bold" panose="020B0800000000000000" pitchFamily="34" charset="-122"/>
            </a:endParaRPr>
          </a:p>
        </p:txBody>
      </p:sp>
      <p:sp>
        <p:nvSpPr>
          <p:cNvPr id="64" name="文本框 63"/>
          <p:cNvSpPr txBox="1"/>
          <p:nvPr>
            <p:custDataLst>
              <p:tags r:id="rId9"/>
            </p:custDataLst>
          </p:nvPr>
        </p:nvSpPr>
        <p:spPr>
          <a:xfrm>
            <a:off x="2656205" y="3220720"/>
            <a:ext cx="8495030" cy="2755900"/>
          </a:xfrm>
          <a:prstGeom prst="rect">
            <a:avLst/>
          </a:prstGeom>
          <a:noFill/>
        </p:spPr>
        <p:txBody>
          <a:bodyPr wrap="square" rtlCol="0">
            <a:noAutofit/>
          </a:bodyPr>
          <a:p>
            <a:pPr fontAlgn="auto">
              <a:lnSpc>
                <a:spcPct val="130000"/>
              </a:lnSpc>
              <a:spcAft>
                <a:spcPts val="1000"/>
              </a:spcAft>
            </a:pP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1. flag可能藏在音频的频谱中，或者藏在音频内容中，有时需要听一下音频</a:t>
            </a:r>
            <a:endPar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a:p>
            <a:pPr fontAlgn="auto">
              <a:lnSpc>
                <a:spcPct val="130000"/>
              </a:lnSpc>
              <a:spcAft>
                <a:spcPts val="1000"/>
              </a:spcAft>
            </a:pP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2. 藏在波形图或者频谱中，可以用</a:t>
            </a:r>
            <a:r>
              <a:rPr lang="zh-CN" altLang="en-US" sz="1400" b="1" spc="150">
                <a:solidFill>
                  <a:srgbClr val="C70019"/>
                </a:solidFill>
                <a:uFillTx/>
                <a:latin typeface="思源黑体 CN Light" panose="020B0300000000000000" charset="-122"/>
                <a:ea typeface="思源黑体 CN Light" panose="020B0300000000000000" charset="-122"/>
                <a:sym typeface="微软雅黑" panose="020B0503020204020204" charset="-122"/>
              </a:rPr>
              <a:t>audacity</a:t>
            </a: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来查看</a:t>
            </a:r>
            <a:endPar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a:p>
            <a:pPr fontAlgn="auto">
              <a:lnSpc>
                <a:spcPct val="130000"/>
              </a:lnSpc>
              <a:spcAft>
                <a:spcPts val="1000"/>
              </a:spcAft>
            </a:pP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3. 隐藏信息可以使用 </a:t>
            </a:r>
            <a:r>
              <a:rPr lang="zh-CN" altLang="en-US" sz="1400" b="1" spc="150">
                <a:solidFill>
                  <a:srgbClr val="C70019"/>
                </a:solidFill>
                <a:uFillTx/>
                <a:latin typeface="思源黑体 CN Light" panose="020B0300000000000000" charset="-122"/>
                <a:ea typeface="思源黑体 CN Light" panose="020B0300000000000000" charset="-122"/>
                <a:sym typeface="微软雅黑" panose="020B0503020204020204" charset="-122"/>
              </a:rPr>
              <a:t>mp3stego</a:t>
            </a: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 来查看，在终端打开</a:t>
            </a:r>
            <a:r>
              <a:rPr lang="en-US" altLang="zh-CN"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mp3stego</a:t>
            </a: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的目录</a:t>
            </a:r>
            <a:endPar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a:p>
            <a:pPr fontAlgn="auto">
              <a:lnSpc>
                <a:spcPct val="130000"/>
              </a:lnSpc>
              <a:spcAft>
                <a:spcPts val="1000"/>
              </a:spcAft>
            </a:pP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执行命令</a:t>
            </a:r>
            <a:r>
              <a:rPr lang="zh-CN" altLang="en-US" sz="1400" b="1" spc="150">
                <a:solidFill>
                  <a:srgbClr val="C70019"/>
                </a:solidFill>
                <a:uFillTx/>
                <a:latin typeface="思源黑体 CN Light" panose="020B0300000000000000" charset="-122"/>
                <a:ea typeface="思源黑体 CN Light" panose="020B0300000000000000" charset="-122"/>
                <a:sym typeface="微软雅黑" panose="020B0503020204020204" charset="-122"/>
              </a:rPr>
              <a:t>decode.exe -X svega_stego.mp3 -P pass</a:t>
            </a: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即可拿到隐藏信息</a:t>
            </a:r>
            <a:endPar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a:p>
            <a:pPr fontAlgn="auto">
              <a:lnSpc>
                <a:spcPct val="130000"/>
              </a:lnSpc>
              <a:spcAft>
                <a:spcPts val="1000"/>
              </a:spcAft>
            </a:pP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如需为音频设置隐藏数据，</a:t>
            </a:r>
            <a:r>
              <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rPr>
              <a:t>可使用命令encode.exe -E hidden_text.txt -P pass svega.wav svega_stego.mp3为音频设置隐藏数据</a:t>
            </a:r>
            <a:endParaRPr lang="zh-CN" altLang="en-US" sz="1400" spc="150">
              <a:solidFill>
                <a:srgbClr val="000000">
                  <a:lumMod val="75000"/>
                  <a:lumOff val="25000"/>
                </a:srgbClr>
              </a:solidFill>
              <a:uFillTx/>
              <a:latin typeface="思源黑体 CN Light" panose="020B0300000000000000" charset="-122"/>
              <a:ea typeface="思源黑体 CN Light" panose="020B0300000000000000" charset="-122"/>
              <a:sym typeface="微软雅黑" panose="020B0503020204020204" charset="-122"/>
            </a:endParaRPr>
          </a:p>
        </p:txBody>
      </p:sp>
      <p:sp>
        <p:nvSpPr>
          <p:cNvPr id="73" name="燕尾形 72"/>
          <p:cNvSpPr/>
          <p:nvPr>
            <p:custDataLst>
              <p:tags r:id="rId10"/>
            </p:custDataLst>
          </p:nvPr>
        </p:nvSpPr>
        <p:spPr>
          <a:xfrm>
            <a:off x="2282606" y="1778000"/>
            <a:ext cx="2552089" cy="486448"/>
          </a:xfrm>
          <a:prstGeom prst="chevron">
            <a:avLst/>
          </a:prstGeom>
          <a:gradFill rotWithShape="0">
            <a:gsLst>
              <a:gs pos="0">
                <a:srgbClr val="6096E6">
                  <a:lumMod val="20000"/>
                  <a:lumOff val="80000"/>
                </a:srgbClr>
              </a:gs>
              <a:gs pos="100000">
                <a:srgbClr val="6096E6"/>
              </a:gs>
            </a:gsLst>
            <a:lin ang="0" scaled="0"/>
          </a:gradFill>
          <a:ln w="12700" cap="flat" cmpd="sng" algn="ctr">
            <a:noFill/>
            <a:prstDash val="solid"/>
            <a:miter lim="800000"/>
          </a:ln>
          <a:effectLst/>
        </p:spPr>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63385" cy="577215"/>
          </a:xfrm>
        </p:spPr>
        <p:txBody>
          <a:bodyPr/>
          <a:p>
            <a:r>
              <a:rPr lang="en-US" altLang="zh-CN"/>
              <a:t>MISC·</a:t>
            </a:r>
            <a:r>
              <a:rPr lang="zh-CN" altLang="en-US">
                <a:sym typeface="+mn-ea"/>
              </a:rPr>
              <a:t>隐写</a:t>
            </a:r>
            <a:r>
              <a:rPr lang="en-US" altLang="zh-CN">
                <a:sym typeface="+mn-ea"/>
              </a:rPr>
              <a:t>·</a:t>
            </a:r>
            <a:r>
              <a:rPr lang="zh-CN" altLang="en-US">
                <a:sym typeface="+mn-ea"/>
              </a:rPr>
              <a:t>音视频隐写</a:t>
            </a:r>
            <a:r>
              <a:rPr lang="en-US" altLang="zh-CN">
                <a:sym typeface="+mn-ea"/>
              </a:rPr>
              <a:t>·</a:t>
            </a:r>
            <a:r>
              <a:rPr lang="zh-CN" altLang="en-US">
                <a:sym typeface="+mn-ea"/>
              </a:rPr>
              <a:t>例题</a:t>
            </a:r>
            <a:endParaRPr lang="zh-CN" altLang="en-US">
              <a:sym typeface="+mn-ea"/>
            </a:endParaRPr>
          </a:p>
        </p:txBody>
      </p:sp>
      <p:sp>
        <p:nvSpPr>
          <p:cNvPr id="8" name="文本框 7"/>
          <p:cNvSpPr txBox="1"/>
          <p:nvPr/>
        </p:nvSpPr>
        <p:spPr>
          <a:xfrm>
            <a:off x="631825" y="4410075"/>
            <a:ext cx="11003280" cy="977265"/>
          </a:xfrm>
          <a:prstGeom prst="rect">
            <a:avLst/>
          </a:prstGeom>
          <a:noFill/>
        </p:spPr>
        <p:txBody>
          <a:bodyPr wrap="square" rtlCol="0">
            <a:spAutoFit/>
          </a:bodyPr>
          <a:p>
            <a:pPr>
              <a:lnSpc>
                <a:spcPct val="160000"/>
              </a:lnSpc>
            </a:pPr>
            <a:r>
              <a:rPr lang="zh-CN" altLang="en-US"/>
              <a:t>天机平台训练场</a:t>
            </a:r>
            <a:r>
              <a:rPr lang="en-US" altLang="zh-CN"/>
              <a:t>--</a:t>
            </a:r>
            <a:r>
              <a:rPr lang="zh-CN" altLang="en-US"/>
              <a:t>隐写技术</a:t>
            </a:r>
            <a:r>
              <a:rPr lang="en-US" altLang="zh-CN"/>
              <a:t>--misc--</a:t>
            </a:r>
            <a:r>
              <a:rPr lang="zh-CN" altLang="en-US"/>
              <a:t>第二题</a:t>
            </a:r>
            <a:endParaRPr lang="zh-CN" altLang="en-US"/>
          </a:p>
          <a:p>
            <a:pPr>
              <a:lnSpc>
                <a:spcPct val="160000"/>
              </a:lnSpc>
            </a:pPr>
            <a:r>
              <a:rPr lang="zh-CN" altLang="en-US"/>
              <a:t>将题目音频附件和工具下载后使用工具打开音频</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474980" y="1581150"/>
            <a:ext cx="9734550" cy="19240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460615" y="2509520"/>
            <a:ext cx="4248150" cy="1838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t>目录</a:t>
            </a:r>
            <a:endParaRPr lang="zh-CN" altLang="en-US"/>
          </a:p>
        </p:txBody>
      </p:sp>
      <p:sp>
        <p:nvSpPr>
          <p:cNvPr id="4" name="标题 3"/>
          <p:cNvSpPr>
            <a:spLocks noGrp="1"/>
          </p:cNvSpPr>
          <p:nvPr/>
        </p:nvSpPr>
        <p:spPr>
          <a:xfrm>
            <a:off x="415925" y="1153795"/>
            <a:ext cx="3137535" cy="626745"/>
          </a:xfrm>
          <a:prstGeom prst="rect">
            <a:avLst/>
          </a:prstGeom>
        </p:spPr>
        <p:txBody>
          <a:bodyPr vert="horz" lIns="90170" tIns="46990" rIns="90170" bIns="46990" rtlCol="0" anchor="ctr" anchorCtr="0">
            <a:noAutofit/>
          </a:bodyPr>
          <a:lstStyle>
            <a:lvl1pPr algn="r" defTabSz="914400" rtl="0" eaLnBrk="1" fontAlgn="auto" latinLnBrk="0" hangingPunct="1">
              <a:lnSpc>
                <a:spcPct val="100000"/>
              </a:lnSpc>
              <a:spcBef>
                <a:spcPct val="0"/>
              </a:spcBef>
              <a:buNone/>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r>
              <a:rPr lang="en-US" altLang="zh-CN" dirty="0" smtClean="0">
                <a:solidFill>
                  <a:schemeClr val="tx1"/>
                </a:solidFill>
              </a:rPr>
              <a:t>Content</a:t>
            </a:r>
            <a:endParaRPr lang="en-US" altLang="zh-CN" dirty="0" smtClean="0">
              <a:solidFill>
                <a:schemeClr val="tx1"/>
              </a:solidFill>
            </a:endParaRPr>
          </a:p>
        </p:txBody>
      </p:sp>
      <p:sp>
        <p:nvSpPr>
          <p:cNvPr id="5" name="Freeform 69"/>
          <p:cNvSpPr>
            <a:spLocks noEditPoints="1"/>
          </p:cNvSpPr>
          <p:nvPr>
            <p:custDataLst>
              <p:tags r:id="rId1"/>
            </p:custDataLst>
          </p:nvPr>
        </p:nvSpPr>
        <p:spPr bwMode="auto">
          <a:xfrm>
            <a:off x="913130" y="2144050"/>
            <a:ext cx="1974593" cy="4665055"/>
          </a:xfrm>
          <a:custGeom>
            <a:avLst/>
            <a:gdLst>
              <a:gd name="T0" fmla="*/ 3562183 w 693"/>
              <a:gd name="T1" fmla="*/ 8655381 h 1641"/>
              <a:gd name="T2" fmla="*/ 2963736 w 693"/>
              <a:gd name="T3" fmla="*/ 5601544 h 1641"/>
              <a:gd name="T4" fmla="*/ 2838347 w 693"/>
              <a:gd name="T5" fmla="*/ 4486922 h 1641"/>
              <a:gd name="T6" fmla="*/ 3032130 w 693"/>
              <a:gd name="T7" fmla="*/ 4322004 h 1641"/>
              <a:gd name="T8" fmla="*/ 3254410 w 693"/>
              <a:gd name="T9" fmla="*/ 2877545 h 1641"/>
              <a:gd name="T10" fmla="*/ 2878243 w 693"/>
              <a:gd name="T11" fmla="*/ 1603691 h 1641"/>
              <a:gd name="T12" fmla="*/ 2245600 w 693"/>
              <a:gd name="T13" fmla="*/ 1381904 h 1641"/>
              <a:gd name="T14" fmla="*/ 1960625 w 693"/>
              <a:gd name="T15" fmla="*/ 1216985 h 1641"/>
              <a:gd name="T16" fmla="*/ 1943527 w 693"/>
              <a:gd name="T17" fmla="*/ 1160117 h 1641"/>
              <a:gd name="T18" fmla="*/ 2017620 w 693"/>
              <a:gd name="T19" fmla="*/ 369645 h 1641"/>
              <a:gd name="T20" fmla="*/ 1783941 w 693"/>
              <a:gd name="T21" fmla="*/ 0 h 1641"/>
              <a:gd name="T22" fmla="*/ 1299484 w 693"/>
              <a:gd name="T23" fmla="*/ 136484 h 1641"/>
              <a:gd name="T24" fmla="*/ 1219691 w 693"/>
              <a:gd name="T25" fmla="*/ 688108 h 1641"/>
              <a:gd name="T26" fmla="*/ 1367878 w 693"/>
              <a:gd name="T27" fmla="*/ 1137369 h 1641"/>
              <a:gd name="T28" fmla="*/ 1367878 w 693"/>
              <a:gd name="T29" fmla="*/ 1222672 h 1641"/>
              <a:gd name="T30" fmla="*/ 837825 w 693"/>
              <a:gd name="T31" fmla="*/ 1546822 h 1641"/>
              <a:gd name="T32" fmla="*/ 125389 w 693"/>
              <a:gd name="T33" fmla="*/ 3019716 h 1641"/>
              <a:gd name="T34" fmla="*/ 644043 w 693"/>
              <a:gd name="T35" fmla="*/ 4418680 h 1641"/>
              <a:gd name="T36" fmla="*/ 815027 w 693"/>
              <a:gd name="T37" fmla="*/ 4560851 h 1641"/>
              <a:gd name="T38" fmla="*/ 1253888 w 693"/>
              <a:gd name="T39" fmla="*/ 6727540 h 1641"/>
              <a:gd name="T40" fmla="*/ 1521764 w 693"/>
              <a:gd name="T41" fmla="*/ 8359665 h 1641"/>
              <a:gd name="T42" fmla="*/ 1316583 w 693"/>
              <a:gd name="T43" fmla="*/ 9110329 h 1641"/>
              <a:gd name="T44" fmla="*/ 1954926 w 693"/>
              <a:gd name="T45" fmla="*/ 9070521 h 1641"/>
              <a:gd name="T46" fmla="*/ 2000522 w 693"/>
              <a:gd name="T47" fmla="*/ 8553018 h 1641"/>
              <a:gd name="T48" fmla="*/ 1949226 w 693"/>
              <a:gd name="T49" fmla="*/ 7546446 h 1641"/>
              <a:gd name="T50" fmla="*/ 1903630 w 693"/>
              <a:gd name="T51" fmla="*/ 6642237 h 1641"/>
              <a:gd name="T52" fmla="*/ 2120211 w 693"/>
              <a:gd name="T53" fmla="*/ 5635665 h 1641"/>
              <a:gd name="T54" fmla="*/ 2821249 w 693"/>
              <a:gd name="T55" fmla="*/ 8274362 h 1641"/>
              <a:gd name="T56" fmla="*/ 3151819 w 693"/>
              <a:gd name="T57" fmla="*/ 9070521 h 1641"/>
              <a:gd name="T58" fmla="*/ 3949748 w 693"/>
              <a:gd name="T59" fmla="*/ 9258187 h 1641"/>
              <a:gd name="T60" fmla="*/ 655442 w 693"/>
              <a:gd name="T61" fmla="*/ 3457603 h 1641"/>
              <a:gd name="T62" fmla="*/ 712437 w 693"/>
              <a:gd name="T63" fmla="*/ 2979908 h 1641"/>
              <a:gd name="T64" fmla="*/ 2251299 w 693"/>
              <a:gd name="T65" fmla="*/ 3923924 h 1641"/>
              <a:gd name="T66" fmla="*/ 1789641 w 693"/>
              <a:gd name="T67" fmla="*/ 1745862 h 1641"/>
              <a:gd name="T68" fmla="*/ 1595858 w 693"/>
              <a:gd name="T69" fmla="*/ 1654872 h 1641"/>
              <a:gd name="T70" fmla="*/ 1681350 w 693"/>
              <a:gd name="T71" fmla="*/ 2758121 h 1641"/>
              <a:gd name="T72" fmla="*/ 1561661 w 693"/>
              <a:gd name="T73" fmla="*/ 3906864 h 1641"/>
              <a:gd name="T74" fmla="*/ 1339381 w 693"/>
              <a:gd name="T75" fmla="*/ 3082271 h 1641"/>
              <a:gd name="T76" fmla="*/ 1413474 w 693"/>
              <a:gd name="T77" fmla="*/ 1279541 h 1641"/>
              <a:gd name="T78" fmla="*/ 1903630 w 693"/>
              <a:gd name="T79" fmla="*/ 1290914 h 1641"/>
              <a:gd name="T80" fmla="*/ 2171506 w 693"/>
              <a:gd name="T81" fmla="*/ 2348668 h 1641"/>
              <a:gd name="T82" fmla="*/ 2342491 w 693"/>
              <a:gd name="T83" fmla="*/ 3918238 h 1641"/>
              <a:gd name="T84" fmla="*/ 2695860 w 693"/>
              <a:gd name="T85" fmla="*/ 2758121 h 1641"/>
              <a:gd name="T86" fmla="*/ 2855446 w 693"/>
              <a:gd name="T87" fmla="*/ 3275624 h 16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797979"/>
          </a:solidFill>
          <a:ln>
            <a:noFill/>
          </a:ln>
          <a:effectLst>
            <a:outerShdw blurRad="76200" sy="23000" kx="1199993" algn="br" rotWithShape="0">
              <a:srgbClr val="000000">
                <a:alpha val="6000"/>
              </a:srgbClr>
            </a:outerShdw>
          </a:effectLst>
          <a:extLst>
            <a:ext uri="{91240B29-F687-4F45-9708-019B960494DF}">
              <a14:hiddenLine xmlns:a14="http://schemas.microsoft.com/office/drawing/2010/main" w="9525">
                <a:solidFill>
                  <a:srgbClr val="000000"/>
                </a:solidFill>
                <a:round/>
              </a14:hiddenLine>
            </a:ext>
          </a:extLst>
        </p:spPr>
        <p:txBody>
          <a:bodyPr lIns="60952" tIns="30476" rIns="60952" bIns="30476"/>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75"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Arial" panose="020B0604020202020204"/>
            </a:endParaRPr>
          </a:p>
        </p:txBody>
      </p:sp>
      <p:grpSp>
        <p:nvGrpSpPr>
          <p:cNvPr id="28" name="组合 27"/>
          <p:cNvGrpSpPr/>
          <p:nvPr>
            <p:custDataLst>
              <p:tags r:id="rId2"/>
            </p:custDataLst>
          </p:nvPr>
        </p:nvGrpSpPr>
        <p:grpSpPr>
          <a:xfrm>
            <a:off x="4450080" y="2073910"/>
            <a:ext cx="4579620" cy="3359946"/>
            <a:chOff x="5959" y="3878"/>
            <a:chExt cx="7212" cy="5327"/>
          </a:xfrm>
        </p:grpSpPr>
        <p:grpSp>
          <p:nvGrpSpPr>
            <p:cNvPr id="29" name="组合 28"/>
            <p:cNvGrpSpPr/>
            <p:nvPr>
              <p:custDataLst>
                <p:tags r:id="rId3"/>
              </p:custDataLst>
            </p:nvPr>
          </p:nvGrpSpPr>
          <p:grpSpPr>
            <a:xfrm>
              <a:off x="5959" y="3878"/>
              <a:ext cx="5995" cy="1193"/>
              <a:chOff x="3799246" y="1097423"/>
              <a:chExt cx="3455622" cy="757558"/>
            </a:xfrm>
          </p:grpSpPr>
          <p:sp>
            <p:nvSpPr>
              <p:cNvPr id="30" name="椭圆 29"/>
              <p:cNvSpPr/>
              <p:nvPr>
                <p:custDataLst>
                  <p:tags r:id="rId4"/>
                </p:custDataLst>
              </p:nvPr>
            </p:nvSpPr>
            <p:spPr>
              <a:xfrm>
                <a:off x="3799246" y="1097423"/>
                <a:ext cx="883023" cy="674370"/>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rPr>
                  <a:t>1.</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endParaRPr>
              </a:p>
            </p:txBody>
          </p:sp>
          <p:sp>
            <p:nvSpPr>
              <p:cNvPr id="31" name="文本框 30"/>
              <p:cNvSpPr txBox="1"/>
              <p:nvPr>
                <p:custDataLst>
                  <p:tags r:id="rId5"/>
                </p:custDataLst>
              </p:nvPr>
            </p:nvSpPr>
            <p:spPr>
              <a:xfrm>
                <a:off x="4537060" y="1270031"/>
                <a:ext cx="2717808" cy="584950"/>
              </a:xfrm>
              <a:prstGeom prst="rect">
                <a:avLst/>
              </a:prstGeom>
              <a:noFill/>
            </p:spPr>
            <p:txBody>
              <a:bodyPr wrap="square" rtlCol="0">
                <a:noAutofit/>
                <a:scene3d>
                  <a:camera prst="orthographicFront"/>
                  <a:lightRig rig="threePt" dir="t"/>
                </a:scene3d>
                <a:sp3d contourW="12700"/>
              </a:bodyPr>
              <a:lstStyle/>
              <a:p>
                <a:pPr marL="0" marR="0" lvl="0" indent="0" defTabSz="1218565"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rPr>
                  <a:t>压缩包加密</a:t>
                </a:r>
                <a:endParaRPr kumimoji="0" lang="zh-CN" altLang="en-US" sz="2400" b="1" i="0" u="none" strike="noStrike" kern="0" cap="none" spc="0" normalizeH="0" baseline="0" noProof="0" dirty="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grpSp>
          <p:nvGrpSpPr>
            <p:cNvPr id="32" name="组合 31"/>
            <p:cNvGrpSpPr/>
            <p:nvPr>
              <p:custDataLst>
                <p:tags r:id="rId6"/>
              </p:custDataLst>
            </p:nvPr>
          </p:nvGrpSpPr>
          <p:grpSpPr>
            <a:xfrm>
              <a:off x="5959" y="5434"/>
              <a:ext cx="5996" cy="2328"/>
              <a:chOff x="3799246" y="1131713"/>
              <a:chExt cx="3456011" cy="1478280"/>
            </a:xfrm>
          </p:grpSpPr>
          <p:sp>
            <p:nvSpPr>
              <p:cNvPr id="33" name="椭圆 32"/>
              <p:cNvSpPr/>
              <p:nvPr>
                <p:custDataLst>
                  <p:tags r:id="rId7"/>
                </p:custDataLst>
              </p:nvPr>
            </p:nvSpPr>
            <p:spPr>
              <a:xfrm>
                <a:off x="3799246" y="1935623"/>
                <a:ext cx="882447" cy="674370"/>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rPr>
                  <a:t>3.</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endParaRPr>
              </a:p>
            </p:txBody>
          </p:sp>
          <p:sp>
            <p:nvSpPr>
              <p:cNvPr id="34" name="文本框 33"/>
              <p:cNvSpPr txBox="1"/>
              <p:nvPr>
                <p:custDataLst>
                  <p:tags r:id="rId8"/>
                </p:custDataLst>
              </p:nvPr>
            </p:nvSpPr>
            <p:spPr>
              <a:xfrm>
                <a:off x="4537020" y="1131713"/>
                <a:ext cx="2718237" cy="389967"/>
              </a:xfrm>
              <a:prstGeom prst="rect">
                <a:avLst/>
              </a:prstGeom>
              <a:noFill/>
            </p:spPr>
            <p:txBody>
              <a:bodyPr wrap="square" rtlCol="0">
                <a:noAutofit/>
                <a:scene3d>
                  <a:camera prst="orthographicFront"/>
                  <a:lightRig rig="threePt" dir="t"/>
                </a:scene3d>
                <a:sp3d contourW="12700"/>
              </a:bodyPr>
              <a:lstStyle/>
              <a:p>
                <a:pPr defTabSz="1218565">
                  <a:defRPr/>
                </a:pPr>
                <a:r>
                  <a:rPr lang="zh-CN" altLang="en-US"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隐写</a:t>
                </a:r>
                <a:r>
                  <a:rPr lang="en-US" altLang="zh-CN"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 -- </a:t>
                </a:r>
                <a:r>
                  <a:rPr lang="zh-CN" altLang="en-US"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sym typeface="+mn-ea"/>
                  </a:rPr>
                  <a:t>文件篇</a:t>
                </a:r>
                <a:endParaRPr lang="zh-CN" altLang="en-US"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sp>
          <p:nvSpPr>
            <p:cNvPr id="35" name="椭圆 34"/>
            <p:cNvSpPr/>
            <p:nvPr>
              <p:custDataLst>
                <p:tags r:id="rId9"/>
              </p:custDataLst>
            </p:nvPr>
          </p:nvSpPr>
          <p:spPr>
            <a:xfrm>
              <a:off x="5959" y="5233"/>
              <a:ext cx="1531" cy="1062"/>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rPr>
                <a:t>2.</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endParaRPr>
            </a:p>
          </p:txBody>
        </p:sp>
        <p:sp>
          <p:nvSpPr>
            <p:cNvPr id="36" name="文本框 35"/>
            <p:cNvSpPr txBox="1"/>
            <p:nvPr>
              <p:custDataLst>
                <p:tags r:id="rId10"/>
              </p:custDataLst>
            </p:nvPr>
          </p:nvSpPr>
          <p:spPr>
            <a:xfrm>
              <a:off x="7299" y="8312"/>
              <a:ext cx="5872" cy="730"/>
            </a:xfrm>
            <a:prstGeom prst="rect">
              <a:avLst/>
            </a:prstGeom>
            <a:noFill/>
          </p:spPr>
          <p:txBody>
            <a:bodyPr wrap="square" rtlCol="0">
              <a:spAutoFit/>
              <a:scene3d>
                <a:camera prst="orthographicFront"/>
                <a:lightRig rig="threePt" dir="t"/>
              </a:scene3d>
              <a:sp3d contourW="12700"/>
            </a:bodyPr>
            <a:lstStyle/>
            <a:p>
              <a:pPr marL="0" marR="0" lvl="0" indent="0" defTabSz="1218565" eaLnBrk="1" fontAlgn="auto" latinLnBrk="0" hangingPunct="1">
                <a:lnSpc>
                  <a:spcPct val="100000"/>
                </a:lnSpc>
                <a:spcBef>
                  <a:spcPts val="0"/>
                </a:spcBef>
                <a:spcAft>
                  <a:spcPts val="0"/>
                </a:spcAft>
                <a:buClrTx/>
                <a:buSzTx/>
                <a:buFontTx/>
                <a:buNone/>
                <a:defRPr/>
              </a:pPr>
              <a:r>
                <a:rPr lang="zh-CN" altLang="en-US"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sym typeface="+mn-ea"/>
                </a:rPr>
                <a:t>流量分析</a:t>
              </a:r>
              <a:endParaRPr lang="zh-CN" altLang="en-US"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nvGrpSpPr>
            <p:cNvPr id="37" name="组合 36"/>
            <p:cNvGrpSpPr/>
            <p:nvPr>
              <p:custDataLst>
                <p:tags r:id="rId11"/>
              </p:custDataLst>
            </p:nvPr>
          </p:nvGrpSpPr>
          <p:grpSpPr>
            <a:xfrm>
              <a:off x="5964" y="6932"/>
              <a:ext cx="5651" cy="2273"/>
              <a:chOff x="3799246" y="1258680"/>
              <a:chExt cx="3257334" cy="1443355"/>
            </a:xfrm>
          </p:grpSpPr>
          <p:sp>
            <p:nvSpPr>
              <p:cNvPr id="38" name="椭圆 37"/>
              <p:cNvSpPr/>
              <p:nvPr>
                <p:custDataLst>
                  <p:tags r:id="rId12"/>
                </p:custDataLst>
              </p:nvPr>
            </p:nvSpPr>
            <p:spPr>
              <a:xfrm>
                <a:off x="3799246" y="2027665"/>
                <a:ext cx="882447" cy="674370"/>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rPr>
                  <a:t>4.</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endParaRPr>
              </a:p>
            </p:txBody>
          </p:sp>
          <p:sp>
            <p:nvSpPr>
              <p:cNvPr id="39" name="文本框 38"/>
              <p:cNvSpPr txBox="1"/>
              <p:nvPr>
                <p:custDataLst>
                  <p:tags r:id="rId13"/>
                </p:custDataLst>
              </p:nvPr>
            </p:nvSpPr>
            <p:spPr>
              <a:xfrm>
                <a:off x="4568763" y="1258680"/>
                <a:ext cx="2487817" cy="463485"/>
              </a:xfrm>
              <a:prstGeom prst="rect">
                <a:avLst/>
              </a:prstGeom>
              <a:noFill/>
            </p:spPr>
            <p:txBody>
              <a:bodyPr wrap="square" rtlCol="0">
                <a:spAutoFit/>
                <a:scene3d>
                  <a:camera prst="orthographicFront"/>
                  <a:lightRig rig="threePt" dir="t"/>
                </a:scene3d>
                <a:sp3d contourW="12700"/>
              </a:bodyPr>
              <a:lstStyle/>
              <a:p>
                <a:pPr defTabSz="1218565">
                  <a:defRPr/>
                </a:pPr>
                <a:r>
                  <a:rPr lang="zh-CN" altLang="en-US"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sym typeface="+mn-ea"/>
                  </a:rPr>
                  <a:t>隐写</a:t>
                </a:r>
                <a:r>
                  <a:rPr lang="en-US" altLang="zh-CN"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sym typeface="+mn-ea"/>
                  </a:rPr>
                  <a:t> -- </a:t>
                </a:r>
                <a:r>
                  <a:rPr lang="zh-CN" altLang="en-US"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sym typeface="+mn-ea"/>
                  </a:rPr>
                  <a:t>流媒体篇</a:t>
                </a:r>
                <a:endParaRPr lang="zh-CN" altLang="en-US"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sym typeface="+mn-ea"/>
                </a:endParaRPr>
              </a:p>
            </p:txBody>
          </p:sp>
        </p:grpSp>
      </p:gr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63385" cy="577215"/>
          </a:xfrm>
        </p:spPr>
        <p:txBody>
          <a:bodyPr/>
          <a:p>
            <a:r>
              <a:rPr lang="en-US" altLang="zh-CN"/>
              <a:t>MISC·</a:t>
            </a:r>
            <a:r>
              <a:rPr lang="zh-CN" altLang="en-US">
                <a:sym typeface="+mn-ea"/>
              </a:rPr>
              <a:t>隐写</a:t>
            </a:r>
            <a:r>
              <a:rPr lang="en-US" altLang="zh-CN">
                <a:sym typeface="+mn-ea"/>
              </a:rPr>
              <a:t>·</a:t>
            </a:r>
            <a:r>
              <a:rPr lang="zh-CN" altLang="en-US">
                <a:sym typeface="+mn-ea"/>
              </a:rPr>
              <a:t>音视频隐写</a:t>
            </a:r>
            <a:r>
              <a:rPr lang="en-US" altLang="zh-CN">
                <a:sym typeface="+mn-ea"/>
              </a:rPr>
              <a:t>·</a:t>
            </a:r>
            <a:r>
              <a:rPr lang="zh-CN" altLang="en-US">
                <a:sym typeface="+mn-ea"/>
              </a:rPr>
              <a:t>例题</a:t>
            </a:r>
            <a:endParaRPr lang="zh-CN" altLang="en-US">
              <a:sym typeface="+mn-ea"/>
            </a:endParaRPr>
          </a:p>
        </p:txBody>
      </p:sp>
      <p:grpSp>
        <p:nvGrpSpPr>
          <p:cNvPr id="16" name="组合 15"/>
          <p:cNvGrpSpPr/>
          <p:nvPr/>
        </p:nvGrpSpPr>
        <p:grpSpPr>
          <a:xfrm>
            <a:off x="641350" y="1212850"/>
            <a:ext cx="9973945" cy="5139690"/>
            <a:chOff x="-2042" y="1910"/>
            <a:chExt cx="15707" cy="8094"/>
          </a:xfrm>
        </p:grpSpPr>
        <p:pic>
          <p:nvPicPr>
            <p:cNvPr id="3" name="图片 2"/>
            <p:cNvPicPr>
              <a:picLocks noChangeAspect="1"/>
            </p:cNvPicPr>
            <p:nvPr>
              <p:custDataLst>
                <p:tags r:id="rId1"/>
              </p:custDataLst>
            </p:nvPr>
          </p:nvPicPr>
          <p:blipFill>
            <a:blip r:embed="rId2"/>
            <a:srcRect r="15594"/>
            <a:stretch>
              <a:fillRect/>
            </a:stretch>
          </p:blipFill>
          <p:spPr>
            <a:xfrm>
              <a:off x="805" y="4403"/>
              <a:ext cx="11592" cy="5601"/>
            </a:xfrm>
            <a:prstGeom prst="rect">
              <a:avLst/>
            </a:prstGeom>
          </p:spPr>
        </p:pic>
        <p:sp>
          <p:nvSpPr>
            <p:cNvPr id="4" name="文本框 3"/>
            <p:cNvSpPr txBox="1"/>
            <p:nvPr/>
          </p:nvSpPr>
          <p:spPr>
            <a:xfrm>
              <a:off x="-2042" y="2759"/>
              <a:ext cx="7426" cy="1452"/>
            </a:xfrm>
            <a:prstGeom prst="rect">
              <a:avLst/>
            </a:prstGeom>
            <a:noFill/>
          </p:spPr>
          <p:txBody>
            <a:bodyPr wrap="square" rtlCol="0">
              <a:spAutoFit/>
            </a:bodyPr>
            <a:p>
              <a:r>
                <a:rPr lang="zh-CN" altLang="en-US"/>
                <a:t>打开音频文件后发现有一段突兀的频率，长短不一盲猜是摩斯密码，尝试将这些长短字符使用摩斯密码解密</a:t>
              </a:r>
              <a:endParaRPr lang="en-US" altLang="zh-CN"/>
            </a:p>
          </p:txBody>
        </p:sp>
        <p:pic>
          <p:nvPicPr>
            <p:cNvPr id="7" name="图片 6"/>
            <p:cNvPicPr>
              <a:picLocks noChangeAspect="1"/>
            </p:cNvPicPr>
            <p:nvPr>
              <p:custDataLst>
                <p:tags r:id="rId3"/>
              </p:custDataLst>
            </p:nvPr>
          </p:nvPicPr>
          <p:blipFill>
            <a:blip r:embed="rId4"/>
            <a:stretch>
              <a:fillRect/>
            </a:stretch>
          </p:blipFill>
          <p:spPr>
            <a:xfrm>
              <a:off x="7078" y="3052"/>
              <a:ext cx="5805" cy="1155"/>
            </a:xfrm>
            <a:prstGeom prst="rect">
              <a:avLst/>
            </a:prstGeom>
          </p:spPr>
        </p:pic>
        <p:sp>
          <p:nvSpPr>
            <p:cNvPr id="9" name="上箭头 8"/>
            <p:cNvSpPr/>
            <p:nvPr/>
          </p:nvSpPr>
          <p:spPr>
            <a:xfrm rot="1920000">
              <a:off x="8476" y="4063"/>
              <a:ext cx="243" cy="1963"/>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7287" y="1910"/>
              <a:ext cx="6378" cy="580"/>
            </a:xfrm>
            <a:prstGeom prst="rect">
              <a:avLst/>
            </a:prstGeom>
            <a:noFill/>
          </p:spPr>
          <p:txBody>
            <a:bodyPr wrap="square" rtlCol="0">
              <a:spAutoFit/>
            </a:bodyPr>
            <a:p>
              <a:r>
                <a:rPr lang="en-US" altLang="zh-CN"/>
                <a:t>-- ..- --.. .. -.- .. ... --. ----- ----- -..</a:t>
              </a:r>
              <a:endParaRPr lang="en-US" altLang="zh-CN"/>
            </a:p>
          </p:txBody>
        </p:sp>
        <p:sp>
          <p:nvSpPr>
            <p:cNvPr id="11" name="上箭头 10"/>
            <p:cNvSpPr/>
            <p:nvPr/>
          </p:nvSpPr>
          <p:spPr>
            <a:xfrm>
              <a:off x="10387" y="2492"/>
              <a:ext cx="179" cy="559"/>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63385" cy="577215"/>
          </a:xfrm>
        </p:spPr>
        <p:txBody>
          <a:bodyPr/>
          <a:p>
            <a:r>
              <a:rPr lang="en-US" altLang="zh-CN"/>
              <a:t>MISC·</a:t>
            </a:r>
            <a:r>
              <a:rPr lang="zh-CN" altLang="en-US">
                <a:sym typeface="+mn-ea"/>
              </a:rPr>
              <a:t>隐写</a:t>
            </a:r>
            <a:r>
              <a:rPr lang="en-US" altLang="zh-CN">
                <a:sym typeface="+mn-ea"/>
              </a:rPr>
              <a:t>·</a:t>
            </a:r>
            <a:r>
              <a:rPr lang="zh-CN" altLang="en-US">
                <a:sym typeface="+mn-ea"/>
              </a:rPr>
              <a:t>音视频隐写</a:t>
            </a:r>
            <a:r>
              <a:rPr lang="en-US" altLang="zh-CN">
                <a:sym typeface="+mn-ea"/>
              </a:rPr>
              <a:t>·</a:t>
            </a:r>
            <a:r>
              <a:rPr lang="zh-CN" altLang="en-US">
                <a:sym typeface="+mn-ea"/>
              </a:rPr>
              <a:t>例题</a:t>
            </a:r>
            <a:endParaRPr lang="zh-CN" altLang="en-US">
              <a:sym typeface="+mn-ea"/>
            </a:endParaRPr>
          </a:p>
        </p:txBody>
      </p:sp>
      <p:pic>
        <p:nvPicPr>
          <p:cNvPr id="15" name="图片 14"/>
          <p:cNvPicPr>
            <a:picLocks noChangeAspect="1"/>
          </p:cNvPicPr>
          <p:nvPr>
            <p:custDataLst>
              <p:tags r:id="rId1"/>
            </p:custDataLst>
          </p:nvPr>
        </p:nvPicPr>
        <p:blipFill>
          <a:blip r:embed="rId2"/>
          <a:stretch>
            <a:fillRect/>
          </a:stretch>
        </p:blipFill>
        <p:spPr>
          <a:xfrm>
            <a:off x="2342515" y="1122680"/>
            <a:ext cx="7507605" cy="57353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p:txBody>
          <a:bodyPr/>
          <a:p>
            <a:r>
              <a:rPr lang="en-US" altLang="zh-CN"/>
              <a:t>04</a:t>
            </a:r>
            <a:endParaRPr lang="en-US" altLang="zh-CN"/>
          </a:p>
        </p:txBody>
      </p:sp>
      <p:sp>
        <p:nvSpPr>
          <p:cNvPr id="6" name="文本占位符 5"/>
          <p:cNvSpPr>
            <a:spLocks noGrp="1"/>
          </p:cNvSpPr>
          <p:nvPr>
            <p:ph type="body" idx="14"/>
          </p:nvPr>
        </p:nvSpPr>
        <p:spPr>
          <a:xfrm>
            <a:off x="756920" y="2937510"/>
            <a:ext cx="4996815" cy="838200"/>
          </a:xfrm>
        </p:spPr>
        <p:txBody>
          <a:bodyPr/>
          <a:p>
            <a:r>
              <a:rPr lang="en-US" altLang="zh-CN"/>
              <a:t>MISC  </a:t>
            </a:r>
            <a:r>
              <a:t>流量分析</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流量分析</a:t>
            </a:r>
            <a:endParaRPr lang="zh-CN" altLang="en-US"/>
          </a:p>
        </p:txBody>
      </p:sp>
      <p:grpSp>
        <p:nvGrpSpPr>
          <p:cNvPr id="53" name="组合 52" descr="7b0a202020202274657874626f78223a20227b5c2263617465676f72795f69645c223a31303738362c5c2269645c223a32303334323032367d220a7d0a"/>
          <p:cNvGrpSpPr/>
          <p:nvPr/>
        </p:nvGrpSpPr>
        <p:grpSpPr>
          <a:xfrm>
            <a:off x="146728" y="1217955"/>
            <a:ext cx="11735358" cy="5633984"/>
            <a:chOff x="5377" y="3591"/>
            <a:chExt cx="8238" cy="4094"/>
          </a:xfrm>
        </p:grpSpPr>
        <p:sp>
          <p:nvSpPr>
            <p:cNvPr id="54" name="矩形 53"/>
            <p:cNvSpPr/>
            <p:nvPr/>
          </p:nvSpPr>
          <p:spPr>
            <a:xfrm>
              <a:off x="5377" y="3799"/>
              <a:ext cx="7755" cy="227"/>
            </a:xfrm>
            <a:prstGeom prst="rect">
              <a:avLst/>
            </a:prstGeom>
            <a:solidFill>
              <a:srgbClr val="C6E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矩形 54"/>
            <p:cNvSpPr/>
            <p:nvPr/>
          </p:nvSpPr>
          <p:spPr>
            <a:xfrm>
              <a:off x="5860" y="7166"/>
              <a:ext cx="7755" cy="227"/>
            </a:xfrm>
            <a:prstGeom prst="rect">
              <a:avLst/>
            </a:prstGeom>
            <a:solidFill>
              <a:srgbClr val="F9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矩形 55"/>
            <p:cNvSpPr/>
            <p:nvPr/>
          </p:nvSpPr>
          <p:spPr>
            <a:xfrm rot="660000">
              <a:off x="5557" y="3591"/>
              <a:ext cx="227" cy="1980"/>
            </a:xfrm>
            <a:prstGeom prst="rect">
              <a:avLst/>
            </a:prstGeom>
            <a:solidFill>
              <a:srgbClr val="F9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矩形 56"/>
            <p:cNvSpPr/>
            <p:nvPr/>
          </p:nvSpPr>
          <p:spPr>
            <a:xfrm rot="660000">
              <a:off x="13327" y="5705"/>
              <a:ext cx="227" cy="1980"/>
            </a:xfrm>
            <a:prstGeom prst="rect">
              <a:avLst/>
            </a:prstGeom>
            <a:solidFill>
              <a:srgbClr val="C6E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文本框 57"/>
            <p:cNvSpPr txBox="1"/>
            <p:nvPr/>
          </p:nvSpPr>
          <p:spPr>
            <a:xfrm>
              <a:off x="6071" y="4415"/>
              <a:ext cx="7061" cy="2238"/>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a:solidFill>
                    <a:srgbClr val="0162A7"/>
                  </a:solidFill>
                  <a:sym typeface="+mn-ea"/>
                </a:rPr>
                <a:t>CTF比赛中，流量包的取证分析是另一项重要的考察方向，它涉及到对网络通信数据包的捕获、解析和分析。流量分析（Traffic Analysis）是指通过对网络通信数据包的捕获和分析来获取有关通信双方的信息，包括但不限于数据传输的内容、通信的时间和频率等。在网络安全领域，流量分析通常用于检测异常活动、发现潜在的攻击行为以及分析网络通信模式。</a:t>
              </a:r>
              <a:endParaRPr lang="zh-CN" altLang="en-US" b="1">
                <a:solidFill>
                  <a:srgbClr val="0162A7"/>
                </a:solidFill>
                <a:sym typeface="+mn-ea"/>
              </a:endParaRPr>
            </a:p>
            <a:p>
              <a:pPr algn="l">
                <a:lnSpc>
                  <a:spcPct val="120000"/>
                </a:lnSpc>
              </a:pPr>
              <a:endParaRPr lang="zh-CN" altLang="en-US" b="1">
                <a:solidFill>
                  <a:srgbClr val="0162A7"/>
                </a:solidFill>
                <a:sym typeface="+mn-ea"/>
              </a:endParaRPr>
            </a:p>
            <a:p>
              <a:pPr algn="l">
                <a:lnSpc>
                  <a:spcPct val="120000"/>
                </a:lnSpc>
              </a:pPr>
              <a:r>
                <a:rPr lang="zh-CN" altLang="en-US" b="1">
                  <a:solidFill>
                    <a:srgbClr val="0162A7"/>
                  </a:solidFill>
                  <a:sym typeface="+mn-ea"/>
                </a:rPr>
                <a:t>通常比赛中会提供一个包含流量数据的PCAP文件，有时候也会需要选手们先进行修复或重构传输文件后，再进行分析。</a:t>
              </a:r>
              <a:r>
                <a:rPr lang="en-US" altLang="zh-CN" b="1">
                  <a:solidFill>
                    <a:srgbClr val="0162A7"/>
                  </a:solidFill>
                  <a:sym typeface="+mn-ea"/>
                </a:rPr>
                <a:t>CTF</a:t>
              </a:r>
              <a:r>
                <a:rPr lang="zh-CN" altLang="en-US" b="1">
                  <a:solidFill>
                    <a:srgbClr val="0162A7"/>
                  </a:solidFill>
                  <a:sym typeface="+mn-ea"/>
                </a:rPr>
                <a:t>中的流量分析题型通常有以下三个方向：</a:t>
              </a:r>
              <a:endParaRPr lang="zh-CN" altLang="en-US" b="1">
                <a:solidFill>
                  <a:srgbClr val="0162A7"/>
                </a:solidFill>
                <a:sym typeface="+mn-ea"/>
              </a:endParaRPr>
            </a:p>
            <a:p>
              <a:pPr algn="l">
                <a:lnSpc>
                  <a:spcPct val="120000"/>
                </a:lnSpc>
              </a:pPr>
              <a:endParaRPr lang="zh-CN" altLang="en-US" b="1">
                <a:solidFill>
                  <a:srgbClr val="0162A7"/>
                </a:solidFill>
                <a:sym typeface="+mn-ea"/>
              </a:endParaRPr>
            </a:p>
            <a:p>
              <a:pPr algn="l">
                <a:lnSpc>
                  <a:spcPct val="120000"/>
                </a:lnSpc>
              </a:pPr>
              <a:r>
                <a:rPr lang="zh-CN" altLang="en-US" b="1">
                  <a:solidFill>
                    <a:srgbClr val="0162A7"/>
                  </a:solidFill>
                  <a:sym typeface="+mn-ea"/>
                </a:rPr>
                <a:t>1. 流量包修复  2. 协议分析  3. 数据提取</a:t>
              </a:r>
              <a:endParaRPr lang="zh-CN" altLang="en-US" b="1">
                <a:solidFill>
                  <a:srgbClr val="0162A7"/>
                </a:solidFill>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数据包分析</a:t>
            </a:r>
            <a:endParaRPr lang="zh-CN" altLang="en-US"/>
          </a:p>
        </p:txBody>
      </p:sp>
      <p:grpSp>
        <p:nvGrpSpPr>
          <p:cNvPr id="53" name="组合 52" descr="7b0a202020202274657874626f78223a20227b5c2263617465676f72795f69645c223a31303738362c5c2269645c223a32303334323032367d220a7d0a"/>
          <p:cNvGrpSpPr/>
          <p:nvPr/>
        </p:nvGrpSpPr>
        <p:grpSpPr>
          <a:xfrm>
            <a:off x="146728" y="1217955"/>
            <a:ext cx="11735358" cy="5633984"/>
            <a:chOff x="5377" y="3591"/>
            <a:chExt cx="8238" cy="4094"/>
          </a:xfrm>
        </p:grpSpPr>
        <p:sp>
          <p:nvSpPr>
            <p:cNvPr id="54" name="矩形 53"/>
            <p:cNvSpPr/>
            <p:nvPr/>
          </p:nvSpPr>
          <p:spPr>
            <a:xfrm>
              <a:off x="5377" y="3799"/>
              <a:ext cx="7755" cy="227"/>
            </a:xfrm>
            <a:prstGeom prst="rect">
              <a:avLst/>
            </a:prstGeom>
            <a:solidFill>
              <a:srgbClr val="C6E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矩形 54"/>
            <p:cNvSpPr/>
            <p:nvPr/>
          </p:nvSpPr>
          <p:spPr>
            <a:xfrm>
              <a:off x="5860" y="7166"/>
              <a:ext cx="7755" cy="227"/>
            </a:xfrm>
            <a:prstGeom prst="rect">
              <a:avLst/>
            </a:prstGeom>
            <a:solidFill>
              <a:srgbClr val="F9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矩形 55"/>
            <p:cNvSpPr/>
            <p:nvPr/>
          </p:nvSpPr>
          <p:spPr>
            <a:xfrm rot="660000">
              <a:off x="5557" y="3591"/>
              <a:ext cx="227" cy="1980"/>
            </a:xfrm>
            <a:prstGeom prst="rect">
              <a:avLst/>
            </a:prstGeom>
            <a:solidFill>
              <a:srgbClr val="F9D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矩形 56"/>
            <p:cNvSpPr/>
            <p:nvPr/>
          </p:nvSpPr>
          <p:spPr>
            <a:xfrm rot="660000">
              <a:off x="13327" y="5705"/>
              <a:ext cx="227" cy="1980"/>
            </a:xfrm>
            <a:prstGeom prst="rect">
              <a:avLst/>
            </a:prstGeom>
            <a:solidFill>
              <a:srgbClr val="C6E3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文本框 57"/>
            <p:cNvSpPr txBox="1"/>
            <p:nvPr/>
          </p:nvSpPr>
          <p:spPr>
            <a:xfrm>
              <a:off x="6071" y="4142"/>
              <a:ext cx="7061" cy="29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b="1">
                  <a:solidFill>
                    <a:srgbClr val="C00000"/>
                  </a:solidFill>
                  <a:sym typeface="+mn-ea"/>
                </a:rPr>
                <a:t>数据包分析</a:t>
              </a:r>
              <a:r>
                <a:rPr lang="zh-CN" altLang="en-US" b="1">
                  <a:solidFill>
                    <a:srgbClr val="0162A7"/>
                  </a:solidFill>
                  <a:sym typeface="+mn-ea"/>
                </a:rPr>
                <a:t>也叫</a:t>
              </a:r>
              <a:r>
                <a:rPr lang="zh-CN" altLang="en-US" b="1">
                  <a:solidFill>
                    <a:srgbClr val="C00000"/>
                  </a:solidFill>
                  <a:sym typeface="+mn-ea"/>
                </a:rPr>
                <a:t>数据包嗅探</a:t>
              </a:r>
              <a:r>
                <a:rPr lang="zh-CN" altLang="en-US" b="1">
                  <a:solidFill>
                    <a:srgbClr val="0162A7"/>
                  </a:solidFill>
                  <a:sym typeface="+mn-ea"/>
                </a:rPr>
                <a:t>或</a:t>
              </a:r>
              <a:r>
                <a:rPr lang="zh-CN" altLang="en-US" b="1">
                  <a:solidFill>
                    <a:srgbClr val="C00000"/>
                  </a:solidFill>
                  <a:sym typeface="+mn-ea"/>
                </a:rPr>
                <a:t>协议分析</a:t>
              </a:r>
              <a:endParaRPr lang="zh-CN" altLang="en-US" b="1">
                <a:solidFill>
                  <a:srgbClr val="C00000"/>
                </a:solidFill>
                <a:sym typeface="+mn-ea"/>
              </a:endParaRPr>
            </a:p>
            <a:p>
              <a:pPr algn="l">
                <a:lnSpc>
                  <a:spcPct val="120000"/>
                </a:lnSpc>
              </a:pPr>
              <a:endParaRPr lang="zh-CN" altLang="en-US" b="1">
                <a:solidFill>
                  <a:srgbClr val="C00000"/>
                </a:solidFill>
                <a:sym typeface="+mn-ea"/>
              </a:endParaRPr>
            </a:p>
            <a:p>
              <a:pPr algn="l">
                <a:lnSpc>
                  <a:spcPct val="120000"/>
                </a:lnSpc>
              </a:pPr>
              <a:r>
                <a:rPr lang="zh-CN" altLang="en-US" b="1">
                  <a:solidFill>
                    <a:srgbClr val="0162A7"/>
                  </a:solidFill>
                  <a:sym typeface="+mn-ea"/>
                </a:rPr>
                <a:t>指捕获和解析网络上在线传输数据的过程，为了能更好地了解网络上正在发生的事情</a:t>
              </a:r>
              <a:endParaRPr lang="zh-CN" altLang="en-US" b="1">
                <a:solidFill>
                  <a:srgbClr val="0162A7"/>
                </a:solidFill>
                <a:sym typeface="+mn-ea"/>
              </a:endParaRPr>
            </a:p>
            <a:p>
              <a:pPr algn="l">
                <a:lnSpc>
                  <a:spcPct val="120000"/>
                </a:lnSpc>
              </a:pPr>
              <a:endParaRPr lang="zh-CN" altLang="en-US" b="1">
                <a:solidFill>
                  <a:srgbClr val="0162A7"/>
                </a:solidFill>
                <a:sym typeface="+mn-ea"/>
              </a:endParaRPr>
            </a:p>
            <a:p>
              <a:pPr algn="l">
                <a:lnSpc>
                  <a:spcPct val="120000"/>
                </a:lnSpc>
              </a:pPr>
              <a:r>
                <a:rPr lang="zh-CN" altLang="en-US" b="1">
                  <a:solidFill>
                    <a:srgbClr val="C00000"/>
                  </a:solidFill>
                  <a:sym typeface="+mn-ea"/>
                </a:rPr>
                <a:t>软件</a:t>
              </a:r>
              <a:endParaRPr lang="zh-CN" altLang="en-US" b="1">
                <a:solidFill>
                  <a:srgbClr val="0162A7"/>
                </a:solidFill>
                <a:sym typeface="+mn-ea"/>
              </a:endParaRPr>
            </a:p>
            <a:p>
              <a:pPr algn="l">
                <a:lnSpc>
                  <a:spcPct val="120000"/>
                </a:lnSpc>
              </a:pPr>
              <a:r>
                <a:rPr lang="zh-CN" altLang="en-US" b="1">
                  <a:solidFill>
                    <a:srgbClr val="0162A7"/>
                  </a:solidFill>
                  <a:sym typeface="+mn-ea"/>
                </a:rPr>
                <a:t>·Tcpdump(命令行)</a:t>
              </a:r>
              <a:endParaRPr lang="zh-CN" altLang="en-US" b="1">
                <a:solidFill>
                  <a:srgbClr val="0162A7"/>
                </a:solidFill>
                <a:sym typeface="+mn-ea"/>
              </a:endParaRPr>
            </a:p>
            <a:p>
              <a:pPr algn="l">
                <a:lnSpc>
                  <a:spcPct val="120000"/>
                </a:lnSpc>
              </a:pPr>
              <a:r>
                <a:rPr lang="zh-CN" altLang="en-US" b="1">
                  <a:solidFill>
                    <a:srgbClr val="0162A7"/>
                  </a:solidFill>
                  <a:sym typeface="+mn-ea"/>
                </a:rPr>
                <a:t>·OmniPeek(GUI)</a:t>
              </a:r>
              <a:endParaRPr lang="zh-CN" altLang="en-US" b="1">
                <a:solidFill>
                  <a:srgbClr val="0162A7"/>
                </a:solidFill>
                <a:sym typeface="+mn-ea"/>
              </a:endParaRPr>
            </a:p>
            <a:p>
              <a:pPr algn="l">
                <a:lnSpc>
                  <a:spcPct val="120000"/>
                </a:lnSpc>
              </a:pPr>
              <a:r>
                <a:rPr lang="zh-CN" altLang="en-US" b="1">
                  <a:solidFill>
                    <a:srgbClr val="0162A7"/>
                  </a:solidFill>
                  <a:sym typeface="+mn-ea"/>
                </a:rPr>
                <a:t>·Wireshark(GUI)</a:t>
              </a:r>
              <a:endParaRPr lang="zh-CN" altLang="en-US" b="1">
                <a:solidFill>
                  <a:srgbClr val="0162A7"/>
                </a:solidFill>
                <a:sym typeface="+mn-ea"/>
              </a:endParaRPr>
            </a:p>
            <a:p>
              <a:pPr algn="l">
                <a:lnSpc>
                  <a:spcPct val="120000"/>
                </a:lnSpc>
              </a:pPr>
              <a:endParaRPr lang="zh-CN" altLang="en-US" b="1">
                <a:solidFill>
                  <a:srgbClr val="0162A7"/>
                </a:solidFill>
                <a:sym typeface="+mn-ea"/>
              </a:endParaRPr>
            </a:p>
            <a:p>
              <a:pPr algn="l">
                <a:lnSpc>
                  <a:spcPct val="120000"/>
                </a:lnSpc>
                <a:buClrTx/>
                <a:buSzTx/>
                <a:buFontTx/>
              </a:pPr>
              <a:r>
                <a:rPr lang="zh-CN" altLang="en-US" b="1">
                  <a:solidFill>
                    <a:srgbClr val="C00000"/>
                  </a:solidFill>
                  <a:sym typeface="+mn-ea"/>
                </a:rPr>
                <a:t>流量分类：</a:t>
              </a:r>
              <a:r>
                <a:rPr lang="zh-CN" altLang="en-US" b="1">
                  <a:solidFill>
                    <a:srgbClr val="0162A7"/>
                  </a:solidFill>
                  <a:sym typeface="+mn-ea"/>
                </a:rPr>
                <a:t>广播流量、多播流量、单播流量</a:t>
              </a:r>
              <a:endParaRPr lang="zh-CN" altLang="en-US" b="1">
                <a:solidFill>
                  <a:srgbClr val="0162A7"/>
                </a:solidFill>
                <a:sym typeface="+mn-ea"/>
              </a:endParaRPr>
            </a:p>
            <a:p>
              <a:pPr algn="l">
                <a:lnSpc>
                  <a:spcPct val="120000"/>
                </a:lnSpc>
                <a:buClrTx/>
                <a:buSzTx/>
                <a:buFontTx/>
              </a:pPr>
              <a:endParaRPr lang="zh-CN" altLang="en-US" b="1">
                <a:solidFill>
                  <a:srgbClr val="0162A7"/>
                </a:solidFill>
                <a:sym typeface="+mn-ea"/>
              </a:endParaRPr>
            </a:p>
            <a:p>
              <a:pPr algn="l">
                <a:lnSpc>
                  <a:spcPct val="120000"/>
                </a:lnSpc>
                <a:buClrTx/>
                <a:buSzTx/>
                <a:buFontTx/>
              </a:pPr>
              <a:r>
                <a:rPr lang="zh-CN" altLang="en-US" b="1">
                  <a:solidFill>
                    <a:srgbClr val="C00000"/>
                  </a:solidFill>
                  <a:sym typeface="+mn-ea"/>
                </a:rPr>
                <a:t>监听网络线路方式：</a:t>
              </a:r>
              <a:r>
                <a:rPr lang="zh-CN" altLang="en-US" b="1">
                  <a:solidFill>
                    <a:srgbClr val="0162A7"/>
                  </a:solidFill>
                  <a:sym typeface="+mn-ea"/>
                </a:rPr>
                <a:t>混杂模式、集线器嗅探、交换机嗅探</a:t>
              </a:r>
              <a:endParaRPr lang="zh-CN" altLang="en-US" b="1">
                <a:solidFill>
                  <a:srgbClr val="0162A7"/>
                </a:solidFill>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流量分类</a:t>
            </a:r>
            <a:r>
              <a:rPr lang="en-US" altLang="zh-CN"/>
              <a:t>·</a:t>
            </a:r>
            <a:r>
              <a:rPr lang="zh-CN" altLang="en-US"/>
              <a:t>广播</a:t>
            </a:r>
            <a:endParaRPr lang="zh-CN" altLang="en-US"/>
          </a:p>
        </p:txBody>
      </p:sp>
      <p:pic>
        <p:nvPicPr>
          <p:cNvPr id="3" name="图片 2"/>
          <p:cNvPicPr>
            <a:picLocks noChangeAspect="1"/>
          </p:cNvPicPr>
          <p:nvPr/>
        </p:nvPicPr>
        <p:blipFill>
          <a:blip r:embed="rId1"/>
          <a:srcRect r="-9251"/>
          <a:stretch>
            <a:fillRect/>
          </a:stretch>
        </p:blipFill>
        <p:spPr>
          <a:xfrm>
            <a:off x="0" y="1122045"/>
            <a:ext cx="9538970" cy="57359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流量分类</a:t>
            </a:r>
            <a:r>
              <a:rPr lang="en-US" altLang="zh-CN"/>
              <a:t>·</a:t>
            </a:r>
            <a:r>
              <a:rPr lang="zh-CN" altLang="en-US"/>
              <a:t>单</a:t>
            </a:r>
            <a:r>
              <a:rPr lang="zh-CN" altLang="en-US"/>
              <a:t>播</a:t>
            </a:r>
            <a:endParaRPr lang="zh-CN" altLang="en-US"/>
          </a:p>
        </p:txBody>
      </p:sp>
      <p:pic>
        <p:nvPicPr>
          <p:cNvPr id="4" name="图片 3"/>
          <p:cNvPicPr>
            <a:picLocks noChangeAspect="1"/>
          </p:cNvPicPr>
          <p:nvPr/>
        </p:nvPicPr>
        <p:blipFill>
          <a:blip r:embed="rId1"/>
          <a:stretch>
            <a:fillRect/>
          </a:stretch>
        </p:blipFill>
        <p:spPr>
          <a:xfrm>
            <a:off x="0" y="921385"/>
            <a:ext cx="8392795" cy="59366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协议与数据封装</a:t>
            </a:r>
            <a:endParaRPr lang="zh-CN" altLang="en-US"/>
          </a:p>
        </p:txBody>
      </p:sp>
      <p:pic>
        <p:nvPicPr>
          <p:cNvPr id="2" name="图片 1"/>
          <p:cNvPicPr>
            <a:picLocks noChangeAspect="1"/>
          </p:cNvPicPr>
          <p:nvPr/>
        </p:nvPicPr>
        <p:blipFill>
          <a:blip r:embed="rId1"/>
          <a:stretch>
            <a:fillRect/>
          </a:stretch>
        </p:blipFill>
        <p:spPr>
          <a:xfrm>
            <a:off x="2199640" y="3429000"/>
            <a:ext cx="7793355" cy="3143250"/>
          </a:xfrm>
          <a:prstGeom prst="rect">
            <a:avLst/>
          </a:prstGeom>
        </p:spPr>
      </p:pic>
      <p:sp>
        <p:nvSpPr>
          <p:cNvPr id="3" name="文本框 2"/>
          <p:cNvSpPr txBox="1"/>
          <p:nvPr/>
        </p:nvSpPr>
        <p:spPr>
          <a:xfrm>
            <a:off x="236220" y="1327785"/>
            <a:ext cx="11481435" cy="2101215"/>
          </a:xfrm>
          <a:prstGeom prst="rect">
            <a:avLst/>
          </a:prstGeom>
          <a:noFill/>
        </p:spPr>
        <p:txBody>
          <a:bodyPr wrap="square" rtlCol="0">
            <a:noAutofit/>
          </a:bodyPr>
          <a:p>
            <a:pPr>
              <a:lnSpc>
                <a:spcPct val="120000"/>
              </a:lnSpc>
            </a:pPr>
            <a:r>
              <a:rPr lang="zh-CN" altLang="en-US" sz="2000"/>
              <a:t>协议栈中的每层协议都负责在传输数据上增加一个</a:t>
            </a:r>
            <a:r>
              <a:rPr lang="zh-CN" altLang="en-US" sz="2000" b="1">
                <a:solidFill>
                  <a:srgbClr val="C00000"/>
                </a:solidFill>
              </a:rPr>
              <a:t>协议头部或尾部</a:t>
            </a:r>
            <a:r>
              <a:rPr lang="zh-CN" altLang="en-US" sz="2000"/>
              <a:t>，其中包含了使协议栈之间能够进行通信的额外信息。</a:t>
            </a:r>
            <a:endParaRPr lang="zh-CN" altLang="en-US" sz="2000"/>
          </a:p>
          <a:p>
            <a:pPr>
              <a:lnSpc>
                <a:spcPct val="120000"/>
              </a:lnSpc>
            </a:pPr>
            <a:r>
              <a:rPr lang="zh-CN" altLang="en-US" sz="2000" b="1">
                <a:solidFill>
                  <a:srgbClr val="0162A7"/>
                </a:solidFill>
              </a:rPr>
              <a:t>数据封装</a:t>
            </a:r>
            <a:r>
              <a:rPr lang="zh-CN" altLang="en-US" sz="2000"/>
              <a:t>过程将创建一个</a:t>
            </a:r>
            <a:r>
              <a:rPr lang="zh-CN" altLang="en-US" sz="2000" b="1">
                <a:solidFill>
                  <a:srgbClr val="C00000"/>
                </a:solidFill>
              </a:rPr>
              <a:t>协议数据单元 PDU</a:t>
            </a:r>
            <a:r>
              <a:rPr lang="zh-CN" altLang="en-US" sz="2000"/>
              <a:t>，其中包括正在发送的网络数据，以及所有增加的头部和尾部协议信息。</a:t>
            </a:r>
            <a:endParaRPr lang="zh-CN" altLang="en-US" sz="2000"/>
          </a:p>
          <a:p>
            <a:pPr>
              <a:lnSpc>
                <a:spcPct val="120000"/>
              </a:lnSpc>
            </a:pPr>
            <a:r>
              <a:rPr lang="zh-CN" altLang="en-US" sz="2000" b="1">
                <a:solidFill>
                  <a:srgbClr val="C00000"/>
                </a:solidFill>
              </a:rPr>
              <a:t>数据包指的就是一个完整的 PDU。</a:t>
            </a:r>
            <a:endParaRPr lang="zh-CN" altLang="en-US" sz="2000" b="1">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协议栈</a:t>
            </a:r>
            <a:endParaRPr lang="zh-CN" altLang="en-US"/>
          </a:p>
        </p:txBody>
      </p:sp>
      <p:pic>
        <p:nvPicPr>
          <p:cNvPr id="7" name="图片 6"/>
          <p:cNvPicPr>
            <a:picLocks noChangeAspect="1"/>
          </p:cNvPicPr>
          <p:nvPr/>
        </p:nvPicPr>
        <p:blipFill>
          <a:blip r:embed="rId1"/>
          <a:stretch>
            <a:fillRect/>
          </a:stretch>
        </p:blipFill>
        <p:spPr>
          <a:xfrm>
            <a:off x="0" y="1085215"/>
            <a:ext cx="9608820" cy="3370580"/>
          </a:xfrm>
          <a:prstGeom prst="rect">
            <a:avLst/>
          </a:prstGeom>
        </p:spPr>
      </p:pic>
      <p:pic>
        <p:nvPicPr>
          <p:cNvPr id="5" name="图片 4"/>
          <p:cNvPicPr>
            <a:picLocks noChangeAspect="1"/>
          </p:cNvPicPr>
          <p:nvPr/>
        </p:nvPicPr>
        <p:blipFill>
          <a:blip r:embed="rId2"/>
          <a:srcRect r="4378"/>
          <a:stretch>
            <a:fillRect/>
          </a:stretch>
        </p:blipFill>
        <p:spPr>
          <a:xfrm>
            <a:off x="-635" y="4729480"/>
            <a:ext cx="12192635" cy="2128520"/>
          </a:xfrm>
          <a:prstGeom prst="rect">
            <a:avLst/>
          </a:prstGeom>
        </p:spPr>
      </p:pic>
      <p:cxnSp>
        <p:nvCxnSpPr>
          <p:cNvPr id="8" name="直接箭头连接符 7"/>
          <p:cNvCxnSpPr/>
          <p:nvPr/>
        </p:nvCxnSpPr>
        <p:spPr>
          <a:xfrm>
            <a:off x="1766570" y="3060700"/>
            <a:ext cx="967105" cy="167386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物理层</a:t>
            </a:r>
            <a:r>
              <a:rPr lang="en-US" altLang="zh-CN"/>
              <a:t>·</a:t>
            </a:r>
            <a:endParaRPr lang="en-US" altLang="zh-CN"/>
          </a:p>
        </p:txBody>
      </p:sp>
      <p:grpSp>
        <p:nvGrpSpPr>
          <p:cNvPr id="19" name="组合 18"/>
          <p:cNvGrpSpPr/>
          <p:nvPr/>
        </p:nvGrpSpPr>
        <p:grpSpPr>
          <a:xfrm>
            <a:off x="0" y="1084580"/>
            <a:ext cx="12178030" cy="5772785"/>
            <a:chOff x="0" y="1708"/>
            <a:chExt cx="19178" cy="9205"/>
          </a:xfrm>
        </p:grpSpPr>
        <p:pic>
          <p:nvPicPr>
            <p:cNvPr id="2" name="图片 1"/>
            <p:cNvPicPr>
              <a:picLocks noChangeAspect="1"/>
            </p:cNvPicPr>
            <p:nvPr/>
          </p:nvPicPr>
          <p:blipFill>
            <a:blip r:embed="rId1"/>
            <a:srcRect r="11670"/>
            <a:stretch>
              <a:fillRect/>
            </a:stretch>
          </p:blipFill>
          <p:spPr>
            <a:xfrm>
              <a:off x="0" y="1708"/>
              <a:ext cx="19178" cy="9092"/>
            </a:xfrm>
            <a:prstGeom prst="rect">
              <a:avLst/>
            </a:prstGeom>
          </p:spPr>
        </p:pic>
        <p:sp>
          <p:nvSpPr>
            <p:cNvPr id="3" name="文本框 2"/>
            <p:cNvSpPr txBox="1"/>
            <p:nvPr/>
          </p:nvSpPr>
          <p:spPr>
            <a:xfrm>
              <a:off x="11261" y="3736"/>
              <a:ext cx="6400" cy="587"/>
            </a:xfrm>
            <a:prstGeom prst="rect">
              <a:avLst/>
            </a:prstGeom>
          </p:spPr>
          <p:txBody>
            <a:bodyPr>
              <a:spAutoFit/>
            </a:bodyPr>
            <a:p>
              <a:pPr algn="l"/>
              <a:r>
                <a:rPr lang="zh-CN" altLang="en-US" sz="1800">
                  <a:solidFill>
                    <a:srgbClr val="C00000"/>
                  </a:solidFill>
                  <a:latin typeface="Arial" panose="020B0604020202020204" pitchFamily="34" charset="0"/>
                  <a:ea typeface="微软雅黑" panose="020B0503020204020204" charset="-122"/>
                </a:rPr>
                <a:t>接口</a:t>
              </a:r>
              <a:r>
                <a:rPr lang="en-US" altLang="zh-CN" sz="1800">
                  <a:solidFill>
                    <a:srgbClr val="C00000"/>
                  </a:solidFill>
                  <a:latin typeface="Arial" panose="020B0604020202020204" pitchFamily="34" charset="0"/>
                  <a:ea typeface="微软雅黑" panose="020B0503020204020204" charset="-122"/>
                </a:rPr>
                <a:t>ID</a:t>
              </a:r>
              <a:r>
                <a:rPr lang="zh-CN" altLang="en-US" sz="1800">
                  <a:solidFill>
                    <a:srgbClr val="C00000"/>
                  </a:solidFill>
                  <a:latin typeface="Arial" panose="020B0604020202020204" pitchFamily="34" charset="0"/>
                  <a:ea typeface="微软雅黑" panose="020B0503020204020204" charset="-122"/>
                </a:rPr>
                <a:t>、接口名称、接口描述</a:t>
              </a:r>
              <a:endParaRPr lang="zh-CN" altLang="en-US" sz="1800">
                <a:solidFill>
                  <a:srgbClr val="C00000"/>
                </a:solidFill>
                <a:latin typeface="Arial" panose="020B0604020202020204" pitchFamily="34" charset="0"/>
                <a:ea typeface="微软雅黑" panose="020B0503020204020204" charset="-122"/>
              </a:endParaRPr>
            </a:p>
          </p:txBody>
        </p:sp>
        <p:sp>
          <p:nvSpPr>
            <p:cNvPr id="4" name="矩形 3"/>
            <p:cNvSpPr/>
            <p:nvPr/>
          </p:nvSpPr>
          <p:spPr>
            <a:xfrm>
              <a:off x="635" y="4567"/>
              <a:ext cx="10478" cy="1016"/>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1261" y="4567"/>
              <a:ext cx="6400" cy="1029"/>
            </a:xfrm>
            <a:prstGeom prst="rect">
              <a:avLst/>
            </a:prstGeom>
          </p:spPr>
          <p:txBody>
            <a:bodyPr>
              <a:spAutoFit/>
            </a:bodyPr>
            <a:p>
              <a:pPr algn="l"/>
              <a:r>
                <a:rPr lang="zh-CN" sz="1800">
                  <a:solidFill>
                    <a:srgbClr val="C00000"/>
                  </a:solidFill>
                  <a:latin typeface="Arial" panose="020B0604020202020204" pitchFamily="34" charset="0"/>
                  <a:ea typeface="微软雅黑" panose="020B0503020204020204" charset="-122"/>
                </a:rPr>
                <a:t>封装类型</a:t>
              </a:r>
              <a:endParaRPr lang="zh-CN" sz="1800">
                <a:solidFill>
                  <a:srgbClr val="C00000"/>
                </a:solidFill>
                <a:latin typeface="Arial" panose="020B0604020202020204" pitchFamily="34" charset="0"/>
                <a:ea typeface="微软雅黑" panose="020B0503020204020204" charset="-122"/>
              </a:endParaRPr>
            </a:p>
            <a:p>
              <a:pPr algn="l"/>
              <a:r>
                <a:rPr lang="zh-CN" sz="1800">
                  <a:solidFill>
                    <a:srgbClr val="C00000"/>
                  </a:solidFill>
                  <a:latin typeface="Arial" panose="020B0604020202020204" pitchFamily="34" charset="0"/>
                  <a:ea typeface="微软雅黑" panose="020B0503020204020204" charset="-122"/>
                </a:rPr>
                <a:t>到达时间</a:t>
              </a:r>
              <a:endParaRPr lang="zh-CN" sz="1800">
                <a:solidFill>
                  <a:srgbClr val="C00000"/>
                </a:solidFill>
                <a:latin typeface="Arial" panose="020B0604020202020204" pitchFamily="34" charset="0"/>
                <a:ea typeface="微软雅黑" panose="020B0503020204020204" charset="-122"/>
              </a:endParaRPr>
            </a:p>
          </p:txBody>
        </p:sp>
        <p:sp>
          <p:nvSpPr>
            <p:cNvPr id="10" name="矩形 9"/>
            <p:cNvSpPr/>
            <p:nvPr/>
          </p:nvSpPr>
          <p:spPr>
            <a:xfrm>
              <a:off x="783" y="3341"/>
              <a:ext cx="10478" cy="1226"/>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635" y="6381"/>
              <a:ext cx="10478" cy="2357"/>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11261" y="6381"/>
              <a:ext cx="6400" cy="2354"/>
            </a:xfrm>
            <a:prstGeom prst="rect">
              <a:avLst/>
            </a:prstGeom>
          </p:spPr>
          <p:txBody>
            <a:bodyPr>
              <a:spAutoFit/>
            </a:bodyPr>
            <a:p>
              <a:pPr algn="l"/>
              <a:r>
                <a:rPr lang="zh-CN" sz="1800">
                  <a:solidFill>
                    <a:srgbClr val="C00000"/>
                  </a:solidFill>
                  <a:latin typeface="Arial" panose="020B0604020202020204" pitchFamily="34" charset="0"/>
                  <a:ea typeface="微软雅黑" panose="020B0503020204020204" charset="-122"/>
                </a:rPr>
                <a:t>两帧之间时间间隔</a:t>
              </a:r>
              <a:endParaRPr lang="zh-CN" sz="1800">
                <a:solidFill>
                  <a:srgbClr val="C00000"/>
                </a:solidFill>
                <a:latin typeface="Arial" panose="020B0604020202020204" pitchFamily="34" charset="0"/>
                <a:ea typeface="微软雅黑" panose="020B0503020204020204" charset="-122"/>
              </a:endParaRPr>
            </a:p>
            <a:p>
              <a:pPr algn="l"/>
              <a:r>
                <a:rPr lang="zh-CN" sz="1800">
                  <a:solidFill>
                    <a:srgbClr val="C00000"/>
                  </a:solidFill>
                  <a:latin typeface="Arial" panose="020B0604020202020204" pitchFamily="34" charset="0"/>
                  <a:ea typeface="微软雅黑" panose="020B0503020204020204" charset="-122"/>
                </a:rPr>
                <a:t>捕获到显示的间隔时间</a:t>
              </a:r>
              <a:endParaRPr lang="zh-CN" sz="1800">
                <a:solidFill>
                  <a:srgbClr val="C00000"/>
                </a:solidFill>
                <a:latin typeface="Arial" panose="020B0604020202020204" pitchFamily="34" charset="0"/>
                <a:ea typeface="微软雅黑" panose="020B0503020204020204" charset="-122"/>
              </a:endParaRPr>
            </a:p>
            <a:p>
              <a:pPr algn="l"/>
              <a:r>
                <a:rPr lang="zh-CN" sz="1800">
                  <a:solidFill>
                    <a:srgbClr val="C00000"/>
                  </a:solidFill>
                  <a:latin typeface="Arial" panose="020B0604020202020204" pitchFamily="34" charset="0"/>
                  <a:ea typeface="微软雅黑" panose="020B0503020204020204" charset="-122"/>
                </a:rPr>
                <a:t>帧号</a:t>
              </a:r>
              <a:endParaRPr lang="zh-CN" sz="1800">
                <a:solidFill>
                  <a:srgbClr val="C00000"/>
                </a:solidFill>
                <a:latin typeface="Arial" panose="020B0604020202020204" pitchFamily="34" charset="0"/>
                <a:ea typeface="微软雅黑" panose="020B0503020204020204" charset="-122"/>
              </a:endParaRPr>
            </a:p>
            <a:p>
              <a:pPr algn="l"/>
              <a:r>
                <a:rPr lang="zh-CN" sz="1800">
                  <a:solidFill>
                    <a:srgbClr val="C00000"/>
                  </a:solidFill>
                  <a:latin typeface="Arial" panose="020B0604020202020204" pitchFamily="34" charset="0"/>
                  <a:ea typeface="微软雅黑" panose="020B0503020204020204" charset="-122"/>
                </a:rPr>
                <a:t>帧长度</a:t>
              </a:r>
              <a:endParaRPr lang="zh-CN" sz="1800">
                <a:solidFill>
                  <a:srgbClr val="C00000"/>
                </a:solidFill>
                <a:latin typeface="Arial" panose="020B0604020202020204" pitchFamily="34" charset="0"/>
                <a:ea typeface="微软雅黑" panose="020B0503020204020204" charset="-122"/>
              </a:endParaRPr>
            </a:p>
            <a:p>
              <a:pPr algn="l"/>
              <a:r>
                <a:rPr lang="zh-CN" sz="1800">
                  <a:solidFill>
                    <a:srgbClr val="C00000"/>
                  </a:solidFill>
                  <a:latin typeface="Arial" panose="020B0604020202020204" pitchFamily="34" charset="0"/>
                  <a:ea typeface="微软雅黑" panose="020B0503020204020204" charset="-122"/>
                </a:rPr>
                <a:t>捕获到的长度</a:t>
              </a:r>
              <a:endParaRPr lang="zh-CN" sz="1800">
                <a:solidFill>
                  <a:srgbClr val="C00000"/>
                </a:solidFill>
                <a:latin typeface="Arial" panose="020B0604020202020204" pitchFamily="34" charset="0"/>
                <a:ea typeface="微软雅黑" panose="020B0503020204020204" charset="-122"/>
              </a:endParaRPr>
            </a:p>
          </p:txBody>
        </p:sp>
        <p:sp>
          <p:nvSpPr>
            <p:cNvPr id="13" name="矩形 12"/>
            <p:cNvSpPr/>
            <p:nvPr/>
          </p:nvSpPr>
          <p:spPr>
            <a:xfrm>
              <a:off x="380" y="9537"/>
              <a:ext cx="10478" cy="378"/>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11113" y="9375"/>
              <a:ext cx="6400" cy="652"/>
            </a:xfrm>
            <a:prstGeom prst="rect">
              <a:avLst/>
            </a:prstGeom>
          </p:spPr>
          <p:txBody>
            <a:bodyPr>
              <a:noAutofit/>
            </a:bodyPr>
            <a:p>
              <a:pPr algn="l"/>
              <a:r>
                <a:rPr lang="zh-CN" sz="1800" b="1">
                  <a:solidFill>
                    <a:srgbClr val="C00000"/>
                  </a:solidFill>
                  <a:latin typeface="Arial" panose="020B0604020202020204" pitchFamily="34" charset="0"/>
                  <a:ea typeface="微软雅黑" panose="020B0503020204020204" charset="-122"/>
                </a:rPr>
                <a:t>帧内封装的协议层次结构</a:t>
              </a:r>
              <a:endParaRPr lang="zh-CN" sz="1800" b="1">
                <a:solidFill>
                  <a:srgbClr val="C00000"/>
                </a:solidFill>
                <a:latin typeface="Arial" panose="020B0604020202020204" pitchFamily="34" charset="0"/>
                <a:ea typeface="微软雅黑" panose="020B0503020204020204" charset="-122"/>
              </a:endParaRPr>
            </a:p>
          </p:txBody>
        </p:sp>
        <p:sp>
          <p:nvSpPr>
            <p:cNvPr id="16" name="矩形 15"/>
            <p:cNvSpPr/>
            <p:nvPr/>
          </p:nvSpPr>
          <p:spPr>
            <a:xfrm>
              <a:off x="380" y="9915"/>
              <a:ext cx="10478" cy="882"/>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11113" y="10027"/>
              <a:ext cx="7194" cy="886"/>
            </a:xfrm>
            <a:prstGeom prst="rect">
              <a:avLst/>
            </a:prstGeom>
          </p:spPr>
          <p:txBody>
            <a:bodyPr>
              <a:noAutofit/>
            </a:bodyPr>
            <a:p>
              <a:pPr algn="l"/>
              <a:r>
                <a:rPr lang="zh-CN" sz="1800">
                  <a:solidFill>
                    <a:srgbClr val="C00000"/>
                  </a:solidFill>
                  <a:latin typeface="Arial" panose="020B0604020202020204" pitchFamily="34" charset="0"/>
                  <a:ea typeface="微软雅黑" panose="020B0503020204020204" charset="-122"/>
                </a:rPr>
                <a:t>着色标记的协议，着色规则显示的字符串</a:t>
              </a:r>
              <a:endParaRPr lang="zh-CN" sz="1800">
                <a:solidFill>
                  <a:srgbClr val="C00000"/>
                </a:solidFill>
                <a:latin typeface="Arial" panose="020B0604020202020204" pitchFamily="34" charset="0"/>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占位符 4"/>
          <p:cNvSpPr>
            <a:spLocks noGrp="1"/>
          </p:cNvSpPr>
          <p:nvPr>
            <p:ph type="body" idx="13"/>
          </p:nvPr>
        </p:nvSpPr>
        <p:spPr>
          <a:xfrm>
            <a:off x="5732145" y="3176905"/>
            <a:ext cx="727710" cy="359410"/>
          </a:xfrm>
        </p:spPr>
        <p:txBody>
          <a:bodyPr/>
          <a:p>
            <a:r>
              <a:rPr lang="en-US" altLang="zh-CN"/>
              <a:t>01</a:t>
            </a:r>
            <a:endParaRPr lang="en-US" altLang="zh-CN"/>
          </a:p>
        </p:txBody>
      </p:sp>
      <p:sp>
        <p:nvSpPr>
          <p:cNvPr id="6" name="文本占位符 5"/>
          <p:cNvSpPr>
            <a:spLocks noGrp="1"/>
          </p:cNvSpPr>
          <p:nvPr>
            <p:ph type="body" idx="14"/>
          </p:nvPr>
        </p:nvSpPr>
        <p:spPr>
          <a:xfrm>
            <a:off x="756920" y="2937510"/>
            <a:ext cx="4795520" cy="838200"/>
          </a:xfrm>
        </p:spPr>
        <p:txBody>
          <a:bodyPr/>
          <a:p>
            <a:r>
              <a:rPr lang="en-US" altLang="zh-CN"/>
              <a:t>MISC  </a:t>
            </a:r>
            <a:r>
              <a:t>压缩包</a:t>
            </a:r>
          </a:p>
        </p:txBody>
      </p:sp>
      <p:sp>
        <p:nvSpPr>
          <p:cNvPr id="4"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链路层</a:t>
            </a:r>
            <a:r>
              <a:rPr lang="en-US" altLang="zh-CN"/>
              <a:t>·MAC</a:t>
            </a:r>
            <a:endParaRPr lang="zh-CN" altLang="en-US"/>
          </a:p>
        </p:txBody>
      </p:sp>
      <p:pic>
        <p:nvPicPr>
          <p:cNvPr id="5" name="图片 4"/>
          <p:cNvPicPr>
            <a:picLocks noChangeAspect="1"/>
          </p:cNvPicPr>
          <p:nvPr/>
        </p:nvPicPr>
        <p:blipFill>
          <a:blip r:embed="rId1"/>
          <a:srcRect r="20528" b="4440"/>
          <a:stretch>
            <a:fillRect/>
          </a:stretch>
        </p:blipFill>
        <p:spPr>
          <a:xfrm>
            <a:off x="0" y="1281430"/>
            <a:ext cx="12192635" cy="5101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网络层</a:t>
            </a:r>
            <a:r>
              <a:rPr lang="en-US" altLang="zh-CN"/>
              <a:t>·IP</a:t>
            </a:r>
            <a:endParaRPr lang="zh-CN" altLang="en-US"/>
          </a:p>
        </p:txBody>
      </p:sp>
      <p:pic>
        <p:nvPicPr>
          <p:cNvPr id="2" name="图片 1"/>
          <p:cNvPicPr>
            <a:picLocks noChangeAspect="1"/>
          </p:cNvPicPr>
          <p:nvPr/>
        </p:nvPicPr>
        <p:blipFill>
          <a:blip r:embed="rId1"/>
          <a:srcRect t="6658" r="12054" b="12285"/>
          <a:stretch>
            <a:fillRect/>
          </a:stretch>
        </p:blipFill>
        <p:spPr>
          <a:xfrm>
            <a:off x="0" y="1119505"/>
            <a:ext cx="10196830" cy="5724525"/>
          </a:xfrm>
          <a:prstGeom prst="rect">
            <a:avLst/>
          </a:prstGeom>
        </p:spPr>
      </p:pic>
      <p:sp>
        <p:nvSpPr>
          <p:cNvPr id="3" name="文本框 2"/>
          <p:cNvSpPr txBox="1"/>
          <p:nvPr/>
        </p:nvSpPr>
        <p:spPr>
          <a:xfrm>
            <a:off x="699135" y="1946910"/>
            <a:ext cx="5080000" cy="581025"/>
          </a:xfrm>
          <a:prstGeom prst="rect">
            <a:avLst/>
          </a:prstGeom>
        </p:spPr>
        <p:txBody>
          <a:bodyPr>
            <a:noAutofit/>
          </a:bodyPr>
          <a:p>
            <a:pPr marL="0" indent="0" algn="ctr"/>
            <a:endParaRPr lang="en-US" altLang="zh-CN" sz="1600" b="0" i="0">
              <a:solidFill>
                <a:srgbClr val="606266"/>
              </a:solidFill>
              <a:latin typeface="微软雅黑" panose="020B0503020204020204" charset="-122"/>
              <a:ea typeface="微软雅黑" panose="020B0503020204020204" charset="-122"/>
            </a:endParaRPr>
          </a:p>
        </p:txBody>
      </p:sp>
      <p:sp>
        <p:nvSpPr>
          <p:cNvPr id="10" name="矩形 9"/>
          <p:cNvSpPr/>
          <p:nvPr/>
        </p:nvSpPr>
        <p:spPr>
          <a:xfrm>
            <a:off x="497205" y="1946910"/>
            <a:ext cx="6653530" cy="793115"/>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7150735" y="1946910"/>
            <a:ext cx="5041265" cy="4818380"/>
          </a:xfrm>
          <a:prstGeom prst="rect">
            <a:avLst/>
          </a:prstGeom>
        </p:spPr>
        <p:txBody>
          <a:bodyPr wrap="square">
            <a:spAutoFit/>
          </a:bodyPr>
          <a:p>
            <a:pPr algn="l">
              <a:lnSpc>
                <a:spcPct val="90000"/>
              </a:lnSpc>
            </a:pPr>
            <a:r>
              <a:rPr lang="en-US" sz="1800">
                <a:solidFill>
                  <a:srgbClr val="C00000"/>
                </a:solidFill>
                <a:latin typeface="Arial" panose="020B0604020202020204" pitchFamily="34" charset="0"/>
                <a:ea typeface="微软雅黑" panose="020B0503020204020204" charset="-122"/>
              </a:rPr>
              <a:t>IPv4</a:t>
            </a:r>
            <a:endParaRPr lang="en-US" sz="1800">
              <a:solidFill>
                <a:srgbClr val="C00000"/>
              </a:solidFill>
              <a:latin typeface="Arial" panose="020B0604020202020204" pitchFamily="34" charset="0"/>
              <a:ea typeface="微软雅黑" panose="020B0503020204020204" charset="-122"/>
            </a:endParaRPr>
          </a:p>
          <a:p>
            <a:pPr algn="l">
              <a:lnSpc>
                <a:spcPct val="90000"/>
              </a:lnSpc>
            </a:pPr>
            <a:r>
              <a:rPr lang="en-US" sz="1800">
                <a:solidFill>
                  <a:srgbClr val="C00000"/>
                </a:solidFill>
                <a:latin typeface="Arial" panose="020B0604020202020204" pitchFamily="34" charset="0"/>
                <a:ea typeface="微软雅黑" panose="020B0503020204020204" charset="-122"/>
              </a:rPr>
              <a:t>header</a:t>
            </a:r>
            <a:r>
              <a:rPr lang="zh-CN" altLang="en-US" sz="1800">
                <a:solidFill>
                  <a:srgbClr val="C00000"/>
                </a:solidFill>
                <a:latin typeface="Arial" panose="020B0604020202020204" pitchFamily="34" charset="0"/>
                <a:ea typeface="微软雅黑" panose="020B0503020204020204" charset="-122"/>
              </a:rPr>
              <a:t>长度</a:t>
            </a:r>
            <a:r>
              <a:rPr lang="en-US" altLang="zh-CN" sz="1800">
                <a:solidFill>
                  <a:srgbClr val="C00000"/>
                </a:solidFill>
                <a:latin typeface="Arial" panose="020B0604020202020204" pitchFamily="34" charset="0"/>
                <a:ea typeface="微软雅黑" panose="020B0503020204020204" charset="-122"/>
              </a:rPr>
              <a:t>20</a:t>
            </a:r>
            <a:r>
              <a:rPr lang="zh-CN" altLang="en-US" sz="1800">
                <a:solidFill>
                  <a:srgbClr val="C00000"/>
                </a:solidFill>
                <a:latin typeface="Arial" panose="020B0604020202020204" pitchFamily="34" charset="0"/>
                <a:ea typeface="微软雅黑" panose="020B0503020204020204" charset="-122"/>
              </a:rPr>
              <a:t>字节</a:t>
            </a: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r>
              <a:rPr lang="zh-CN" altLang="en-US" sz="1800">
                <a:solidFill>
                  <a:srgbClr val="C00000"/>
                </a:solidFill>
                <a:latin typeface="Arial" panose="020B0604020202020204" pitchFamily="34" charset="0"/>
                <a:ea typeface="微软雅黑" panose="020B0503020204020204" charset="-122"/>
              </a:rPr>
              <a:t>服务类型</a:t>
            </a: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r>
              <a:rPr lang="en-US" altLang="zh-CN" sz="1800">
                <a:solidFill>
                  <a:srgbClr val="C00000"/>
                </a:solidFill>
                <a:latin typeface="Arial" panose="020B0604020202020204" pitchFamily="34" charset="0"/>
                <a:ea typeface="微软雅黑" panose="020B0503020204020204" charset="-122"/>
              </a:rPr>
              <a:t>                       </a:t>
            </a:r>
            <a:r>
              <a:rPr lang="zh-CN" altLang="en-US" sz="1800">
                <a:solidFill>
                  <a:srgbClr val="C00000"/>
                </a:solidFill>
                <a:latin typeface="Arial" panose="020B0604020202020204" pitchFamily="34" charset="0"/>
                <a:ea typeface="微软雅黑" panose="020B0503020204020204" charset="-122"/>
              </a:rPr>
              <a:t>明确的阻塞指示</a:t>
            </a: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r>
              <a:rPr lang="zh-CN" altLang="en-US" sz="1800">
                <a:solidFill>
                  <a:srgbClr val="C00000"/>
                </a:solidFill>
                <a:latin typeface="Arial" panose="020B0604020202020204" pitchFamily="34" charset="0"/>
                <a:ea typeface="微软雅黑" panose="020B0503020204020204" charset="-122"/>
              </a:rPr>
              <a:t>总长度</a:t>
            </a: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r>
              <a:rPr lang="zh-CN" altLang="en-US" b="1">
                <a:solidFill>
                  <a:srgbClr val="C00000"/>
                </a:solidFill>
                <a:latin typeface="Arial" panose="020B0604020202020204" pitchFamily="34" charset="0"/>
                <a:ea typeface="微软雅黑" panose="020B0503020204020204" charset="-122"/>
                <a:sym typeface="+mn-ea"/>
              </a:rPr>
              <a:t>标识符</a:t>
            </a: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r>
              <a:rPr lang="zh-CN" altLang="en-US" sz="1800">
                <a:solidFill>
                  <a:srgbClr val="C00000"/>
                </a:solidFill>
                <a:latin typeface="Arial" panose="020B0604020202020204" pitchFamily="34" charset="0"/>
                <a:ea typeface="微软雅黑" panose="020B0503020204020204" charset="-122"/>
              </a:rPr>
              <a:t>是否分片字段</a:t>
            </a: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r>
              <a:rPr lang="zh-CN" altLang="en-US" sz="1800">
                <a:solidFill>
                  <a:srgbClr val="C00000"/>
                </a:solidFill>
                <a:latin typeface="Arial" panose="020B0604020202020204" pitchFamily="34" charset="0"/>
                <a:ea typeface="微软雅黑" panose="020B0503020204020204" charset="-122"/>
              </a:rPr>
              <a:t>保留位</a:t>
            </a: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r>
              <a:rPr lang="zh-CN" altLang="en-US" sz="1800">
                <a:solidFill>
                  <a:srgbClr val="C00000"/>
                </a:solidFill>
                <a:latin typeface="Arial" panose="020B0604020202020204" pitchFamily="34" charset="0"/>
                <a:ea typeface="微软雅黑" panose="020B0503020204020204" charset="-122"/>
              </a:rPr>
              <a:t>是否分片</a:t>
            </a: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r>
              <a:rPr lang="zh-CN" altLang="en-US" sz="1800">
                <a:solidFill>
                  <a:srgbClr val="C00000"/>
                </a:solidFill>
                <a:latin typeface="Arial" panose="020B0604020202020204" pitchFamily="34" charset="0"/>
                <a:ea typeface="微软雅黑" panose="020B0503020204020204" charset="-122"/>
              </a:rPr>
              <a:t>后面是否还有分片</a:t>
            </a: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r>
              <a:rPr lang="zh-CN" altLang="en-US" sz="1800">
                <a:solidFill>
                  <a:srgbClr val="C00000"/>
                </a:solidFill>
                <a:latin typeface="Arial" panose="020B0604020202020204" pitchFamily="34" charset="0"/>
                <a:ea typeface="微软雅黑" panose="020B0503020204020204" charset="-122"/>
              </a:rPr>
              <a:t>分</a:t>
            </a:r>
            <a:r>
              <a:rPr lang="zh-CN" altLang="en-US" sz="1800">
                <a:solidFill>
                  <a:srgbClr val="C00000"/>
                </a:solidFill>
                <a:latin typeface="Arial" panose="020B0604020202020204" pitchFamily="34" charset="0"/>
                <a:ea typeface="微软雅黑" panose="020B0503020204020204" charset="-122"/>
              </a:rPr>
              <a:t>片偏移量</a:t>
            </a: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r>
              <a:rPr lang="en-US" altLang="zh-CN" sz="1800">
                <a:solidFill>
                  <a:srgbClr val="C00000"/>
                </a:solidFill>
                <a:latin typeface="Arial" panose="020B0604020202020204" pitchFamily="34" charset="0"/>
                <a:ea typeface="微软雅黑" panose="020B0503020204020204" charset="-122"/>
              </a:rPr>
              <a:t>TTL</a:t>
            </a:r>
            <a:r>
              <a:rPr lang="zh-CN" altLang="en-US" sz="1800">
                <a:solidFill>
                  <a:srgbClr val="C00000"/>
                </a:solidFill>
                <a:latin typeface="Arial" panose="020B0604020202020204" pitchFamily="34" charset="0"/>
                <a:ea typeface="微软雅黑" panose="020B0503020204020204" charset="-122"/>
              </a:rPr>
              <a:t>：存活时间</a:t>
            </a:r>
            <a:endParaRPr lang="en-US" altLang="zh-CN" sz="1800">
              <a:solidFill>
                <a:srgbClr val="C00000"/>
              </a:solidFill>
              <a:latin typeface="Arial" panose="020B0604020202020204" pitchFamily="34" charset="0"/>
              <a:ea typeface="微软雅黑" panose="020B0503020204020204" charset="-122"/>
            </a:endParaRPr>
          </a:p>
          <a:p>
            <a:pPr algn="l">
              <a:lnSpc>
                <a:spcPct val="90000"/>
              </a:lnSpc>
            </a:pPr>
            <a:endParaRPr lang="en-US" altLang="zh-CN" sz="1800">
              <a:solidFill>
                <a:srgbClr val="C00000"/>
              </a:solidFill>
              <a:latin typeface="Arial" panose="020B0604020202020204" pitchFamily="34" charset="0"/>
              <a:ea typeface="微软雅黑" panose="020B0503020204020204" charset="-122"/>
            </a:endParaRPr>
          </a:p>
          <a:p>
            <a:pPr algn="l">
              <a:lnSpc>
                <a:spcPct val="90000"/>
              </a:lnSpc>
            </a:pPr>
            <a:endParaRPr lang="en-US" altLang="zh-CN" sz="1800">
              <a:solidFill>
                <a:srgbClr val="C00000"/>
              </a:solidFill>
              <a:latin typeface="Arial" panose="020B0604020202020204" pitchFamily="34" charset="0"/>
              <a:ea typeface="微软雅黑" panose="020B0503020204020204" charset="-122"/>
            </a:endParaRPr>
          </a:p>
          <a:p>
            <a:pPr algn="l">
              <a:lnSpc>
                <a:spcPct val="90000"/>
              </a:lnSpc>
            </a:pPr>
            <a:r>
              <a:rPr lang="en-US" altLang="zh-CN" sz="1800">
                <a:solidFill>
                  <a:srgbClr val="C00000"/>
                </a:solidFill>
                <a:latin typeface="Arial" panose="020B0604020202020204" pitchFamily="34" charset="0"/>
                <a:ea typeface="微软雅黑" panose="020B0503020204020204" charset="-122"/>
              </a:rPr>
              <a:t>头部校验和</a:t>
            </a:r>
            <a:endParaRPr lang="en-US" altLang="zh-CN" sz="1800">
              <a:solidFill>
                <a:srgbClr val="C00000"/>
              </a:solidFill>
              <a:latin typeface="Arial" panose="020B0604020202020204" pitchFamily="34" charset="0"/>
              <a:ea typeface="微软雅黑" panose="020B0503020204020204" charset="-122"/>
            </a:endParaRPr>
          </a:p>
          <a:p>
            <a:pPr algn="l">
              <a:lnSpc>
                <a:spcPct val="90000"/>
              </a:lnSpc>
            </a:pPr>
            <a:r>
              <a:rPr lang="en-US" altLang="zh-CN" sz="1800">
                <a:solidFill>
                  <a:srgbClr val="C00000"/>
                </a:solidFill>
                <a:latin typeface="Arial" panose="020B0604020202020204" pitchFamily="34" charset="0"/>
                <a:ea typeface="微软雅黑" panose="020B0503020204020204" charset="-122"/>
              </a:rPr>
              <a:t>头部校验和检验状态</a:t>
            </a:r>
            <a:endParaRPr lang="en-US" altLang="zh-CN" sz="1800">
              <a:solidFill>
                <a:srgbClr val="C00000"/>
              </a:solidFill>
              <a:latin typeface="Arial" panose="020B0604020202020204" pitchFamily="34" charset="0"/>
              <a:ea typeface="微软雅黑" panose="020B0503020204020204" charset="-122"/>
            </a:endParaRPr>
          </a:p>
          <a:p>
            <a:pPr algn="l">
              <a:lnSpc>
                <a:spcPct val="90000"/>
              </a:lnSpc>
            </a:pPr>
            <a:r>
              <a:rPr lang="en-US" altLang="zh-CN" sz="1800">
                <a:solidFill>
                  <a:srgbClr val="C00000"/>
                </a:solidFill>
                <a:latin typeface="Arial" panose="020B0604020202020204" pitchFamily="34" charset="0"/>
                <a:ea typeface="微软雅黑" panose="020B0503020204020204" charset="-122"/>
              </a:rPr>
              <a:t>源IP</a:t>
            </a:r>
            <a:endParaRPr lang="en-US" altLang="zh-CN" sz="1800">
              <a:solidFill>
                <a:srgbClr val="C00000"/>
              </a:solidFill>
              <a:latin typeface="Arial" panose="020B0604020202020204" pitchFamily="34" charset="0"/>
              <a:ea typeface="微软雅黑" panose="020B0503020204020204" charset="-122"/>
            </a:endParaRPr>
          </a:p>
          <a:p>
            <a:pPr algn="l">
              <a:lnSpc>
                <a:spcPct val="90000"/>
              </a:lnSpc>
            </a:pPr>
            <a:r>
              <a:rPr lang="en-US" altLang="zh-CN" sz="1800">
                <a:solidFill>
                  <a:srgbClr val="C00000"/>
                </a:solidFill>
                <a:latin typeface="Arial" panose="020B0604020202020204" pitchFamily="34" charset="0"/>
                <a:ea typeface="微软雅黑" panose="020B0503020204020204" charset="-122"/>
              </a:rPr>
              <a:t>目的地IP</a:t>
            </a:r>
            <a:endParaRPr lang="en-US" altLang="zh-CN" sz="1800">
              <a:solidFill>
                <a:srgbClr val="C00000"/>
              </a:solidFill>
              <a:latin typeface="Arial" panose="020B0604020202020204" pitchFamily="34" charset="0"/>
              <a:ea typeface="微软雅黑" panose="020B0503020204020204" charset="-122"/>
            </a:endParaRPr>
          </a:p>
        </p:txBody>
      </p:sp>
      <p:sp>
        <p:nvSpPr>
          <p:cNvPr id="7" name="矩形 6"/>
          <p:cNvSpPr/>
          <p:nvPr/>
        </p:nvSpPr>
        <p:spPr>
          <a:xfrm>
            <a:off x="497205" y="3000375"/>
            <a:ext cx="6653530" cy="549275"/>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497205" y="3810000"/>
            <a:ext cx="6653530" cy="1570355"/>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497205" y="5640705"/>
            <a:ext cx="6653530" cy="991870"/>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2049145" y="3154045"/>
            <a:ext cx="504190" cy="549275"/>
          </a:xfrm>
          <a:prstGeom prst="rect">
            <a:avLst/>
          </a:prstGeom>
          <a:noFill/>
          <a:ln w="38100">
            <a:solidFill>
              <a:srgbClr val="0162A7"/>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传输层</a:t>
            </a:r>
            <a:r>
              <a:rPr lang="en-US" altLang="zh-CN"/>
              <a:t>·TCP/UDP</a:t>
            </a:r>
            <a:endParaRPr lang="en-US" altLang="zh-CN"/>
          </a:p>
        </p:txBody>
      </p:sp>
      <p:pic>
        <p:nvPicPr>
          <p:cNvPr id="2" name="图片 1"/>
          <p:cNvPicPr>
            <a:picLocks noChangeAspect="1"/>
          </p:cNvPicPr>
          <p:nvPr/>
        </p:nvPicPr>
        <p:blipFill>
          <a:blip r:embed="rId1"/>
          <a:srcRect l="1878" r="1034" b="17433"/>
          <a:stretch>
            <a:fillRect/>
          </a:stretch>
        </p:blipFill>
        <p:spPr>
          <a:xfrm>
            <a:off x="0" y="1082675"/>
            <a:ext cx="7289165" cy="5775325"/>
          </a:xfrm>
          <a:prstGeom prst="rect">
            <a:avLst/>
          </a:prstGeom>
        </p:spPr>
      </p:pic>
      <p:sp>
        <p:nvSpPr>
          <p:cNvPr id="7" name="矩形 6"/>
          <p:cNvSpPr/>
          <p:nvPr/>
        </p:nvSpPr>
        <p:spPr>
          <a:xfrm>
            <a:off x="182880" y="1687195"/>
            <a:ext cx="2444750" cy="325120"/>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2981960" y="1672516"/>
            <a:ext cx="4064000" cy="339725"/>
          </a:xfrm>
          <a:prstGeom prst="rect">
            <a:avLst/>
          </a:prstGeom>
        </p:spPr>
        <p:txBody>
          <a:bodyPr>
            <a:spAutoFit/>
          </a:bodyPr>
          <a:p>
            <a:pPr algn="l">
              <a:lnSpc>
                <a:spcPct val="90000"/>
              </a:lnSpc>
            </a:pPr>
            <a:r>
              <a:rPr lang="zh-CN" altLang="en-US" sz="1800">
                <a:solidFill>
                  <a:srgbClr val="C00000"/>
                </a:solidFill>
                <a:latin typeface="Arial" panose="020B0604020202020204" pitchFamily="34" charset="0"/>
                <a:ea typeface="微软雅黑" panose="020B0503020204020204" charset="-122"/>
              </a:rPr>
              <a:t>源端口、</a:t>
            </a:r>
            <a:r>
              <a:rPr lang="zh-CN" altLang="en-US" sz="1800">
                <a:solidFill>
                  <a:srgbClr val="C00000"/>
                </a:solidFill>
                <a:latin typeface="Arial" panose="020B0604020202020204" pitchFamily="34" charset="0"/>
                <a:ea typeface="微软雅黑" panose="020B0503020204020204" charset="-122"/>
              </a:rPr>
              <a:t>目的端口</a:t>
            </a:r>
            <a:endParaRPr lang="zh-CN" altLang="en-US" sz="1800">
              <a:solidFill>
                <a:srgbClr val="C00000"/>
              </a:solidFill>
              <a:latin typeface="Arial" panose="020B0604020202020204" pitchFamily="34" charset="0"/>
              <a:ea typeface="微软雅黑" panose="020B0503020204020204" charset="-122"/>
            </a:endParaRPr>
          </a:p>
        </p:txBody>
      </p:sp>
      <p:sp>
        <p:nvSpPr>
          <p:cNvPr id="3" name="矩形 2"/>
          <p:cNvSpPr/>
          <p:nvPr/>
        </p:nvSpPr>
        <p:spPr>
          <a:xfrm>
            <a:off x="419100" y="3429000"/>
            <a:ext cx="2905125" cy="215265"/>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3400425" y="3304466"/>
            <a:ext cx="4064000" cy="339725"/>
          </a:xfrm>
          <a:prstGeom prst="rect">
            <a:avLst/>
          </a:prstGeom>
        </p:spPr>
        <p:txBody>
          <a:bodyPr>
            <a:spAutoFit/>
          </a:bodyPr>
          <a:p>
            <a:pPr algn="l">
              <a:lnSpc>
                <a:spcPct val="90000"/>
              </a:lnSpc>
            </a:pPr>
            <a:r>
              <a:rPr lang="zh-CN" altLang="en-US" sz="1800">
                <a:solidFill>
                  <a:srgbClr val="C00000"/>
                </a:solidFill>
                <a:latin typeface="Arial" panose="020B0604020202020204" pitchFamily="34" charset="0"/>
                <a:ea typeface="微软雅黑" panose="020B0503020204020204" charset="-122"/>
              </a:rPr>
              <a:t>头长度</a:t>
            </a:r>
            <a:r>
              <a:rPr lang="en-US" altLang="zh-CN" sz="1800">
                <a:solidFill>
                  <a:srgbClr val="C00000"/>
                </a:solidFill>
                <a:latin typeface="Arial" panose="020B0604020202020204" pitchFamily="34" charset="0"/>
                <a:ea typeface="微软雅黑" panose="020B0503020204020204" charset="-122"/>
              </a:rPr>
              <a:t>20</a:t>
            </a:r>
            <a:r>
              <a:rPr lang="zh-CN" altLang="en-US" sz="1800">
                <a:solidFill>
                  <a:srgbClr val="C00000"/>
                </a:solidFill>
                <a:latin typeface="Arial" panose="020B0604020202020204" pitchFamily="34" charset="0"/>
                <a:ea typeface="微软雅黑" panose="020B0503020204020204" charset="-122"/>
              </a:rPr>
              <a:t>字节</a:t>
            </a:r>
            <a:endParaRPr lang="zh-CN" altLang="en-US" sz="1800">
              <a:solidFill>
                <a:srgbClr val="C00000"/>
              </a:solidFill>
              <a:latin typeface="Arial" panose="020B0604020202020204" pitchFamily="34" charset="0"/>
              <a:ea typeface="微软雅黑" panose="020B0503020204020204" charset="-122"/>
            </a:endParaRPr>
          </a:p>
        </p:txBody>
      </p:sp>
      <p:sp>
        <p:nvSpPr>
          <p:cNvPr id="8" name="矩形 7"/>
          <p:cNvSpPr/>
          <p:nvPr/>
        </p:nvSpPr>
        <p:spPr>
          <a:xfrm>
            <a:off x="419100" y="2329815"/>
            <a:ext cx="2905125" cy="409575"/>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4789170" y="2524051"/>
            <a:ext cx="4064000" cy="533400"/>
          </a:xfrm>
          <a:prstGeom prst="rect">
            <a:avLst/>
          </a:prstGeom>
        </p:spPr>
        <p:txBody>
          <a:bodyPr>
            <a:spAutoFit/>
          </a:bodyPr>
          <a:p>
            <a:pPr algn="l">
              <a:lnSpc>
                <a:spcPct val="90000"/>
              </a:lnSpc>
            </a:pPr>
            <a:r>
              <a:rPr lang="zh-CN" sz="1600">
                <a:solidFill>
                  <a:srgbClr val="C00000"/>
                </a:solidFill>
                <a:latin typeface="Arial" panose="020B0604020202020204" pitchFamily="34" charset="0"/>
                <a:ea typeface="微软雅黑" panose="020B0503020204020204" charset="-122"/>
              </a:rPr>
              <a:t>序号</a:t>
            </a:r>
            <a:endParaRPr lang="zh-CN" sz="1600">
              <a:solidFill>
                <a:srgbClr val="C00000"/>
              </a:solidFill>
              <a:latin typeface="Arial" panose="020B0604020202020204" pitchFamily="34" charset="0"/>
              <a:ea typeface="微软雅黑" panose="020B0503020204020204" charset="-122"/>
            </a:endParaRPr>
          </a:p>
          <a:p>
            <a:pPr algn="l">
              <a:lnSpc>
                <a:spcPct val="90000"/>
              </a:lnSpc>
            </a:pPr>
            <a:r>
              <a:rPr lang="zh-CN" sz="1600">
                <a:solidFill>
                  <a:srgbClr val="C00000"/>
                </a:solidFill>
                <a:latin typeface="Arial" panose="020B0604020202020204" pitchFamily="34" charset="0"/>
                <a:ea typeface="微软雅黑" panose="020B0503020204020204" charset="-122"/>
              </a:rPr>
              <a:t>下一个切片序号</a:t>
            </a:r>
            <a:endParaRPr lang="zh-CN" sz="1600">
              <a:solidFill>
                <a:srgbClr val="C00000"/>
              </a:solidFill>
              <a:latin typeface="Arial" panose="020B0604020202020204" pitchFamily="34" charset="0"/>
              <a:ea typeface="微软雅黑" panose="020B0503020204020204" charset="-122"/>
            </a:endParaRPr>
          </a:p>
        </p:txBody>
      </p:sp>
      <p:sp>
        <p:nvSpPr>
          <p:cNvPr id="10" name="矩形 9"/>
          <p:cNvSpPr/>
          <p:nvPr/>
        </p:nvSpPr>
        <p:spPr>
          <a:xfrm>
            <a:off x="419100" y="2866390"/>
            <a:ext cx="2905125" cy="215265"/>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2"/>
          <a:stretch>
            <a:fillRect/>
          </a:stretch>
        </p:blipFill>
        <p:spPr>
          <a:xfrm>
            <a:off x="6433820" y="4274820"/>
            <a:ext cx="5527675" cy="19945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传输层</a:t>
            </a:r>
            <a:r>
              <a:rPr lang="en-US" altLang="zh-CN"/>
              <a:t>·TCP</a:t>
            </a:r>
            <a:r>
              <a:rPr lang="zh-CN" altLang="en-US"/>
              <a:t>三次握手</a:t>
            </a:r>
            <a:endParaRPr lang="zh-CN" altLang="en-US"/>
          </a:p>
        </p:txBody>
      </p:sp>
      <p:pic>
        <p:nvPicPr>
          <p:cNvPr id="2" name="图片 1"/>
          <p:cNvPicPr>
            <a:picLocks noChangeAspect="1"/>
          </p:cNvPicPr>
          <p:nvPr/>
        </p:nvPicPr>
        <p:blipFill>
          <a:blip r:embed="rId1"/>
          <a:stretch>
            <a:fillRect/>
          </a:stretch>
        </p:blipFill>
        <p:spPr>
          <a:xfrm>
            <a:off x="1939290" y="1321435"/>
            <a:ext cx="8035925" cy="4018280"/>
          </a:xfrm>
          <a:prstGeom prst="rect">
            <a:avLst/>
          </a:prstGeom>
          <a:ln>
            <a:solidFill>
              <a:srgbClr val="0162A7"/>
            </a:solidFill>
          </a:ln>
        </p:spPr>
      </p:pic>
      <p:pic>
        <p:nvPicPr>
          <p:cNvPr id="3" name="图片 2"/>
          <p:cNvPicPr>
            <a:picLocks noChangeAspect="1"/>
          </p:cNvPicPr>
          <p:nvPr/>
        </p:nvPicPr>
        <p:blipFill>
          <a:blip r:embed="rId2"/>
          <a:srcRect l="2932" r="16937"/>
          <a:stretch>
            <a:fillRect/>
          </a:stretch>
        </p:blipFill>
        <p:spPr>
          <a:xfrm>
            <a:off x="224790" y="5691505"/>
            <a:ext cx="11828145" cy="8972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传输层</a:t>
            </a:r>
            <a:r>
              <a:rPr lang="en-US" altLang="zh-CN"/>
              <a:t>·TCP</a:t>
            </a:r>
            <a:r>
              <a:rPr lang="zh-CN" altLang="en-US"/>
              <a:t>四次挥手</a:t>
            </a:r>
            <a:endParaRPr lang="zh-CN" altLang="en-US"/>
          </a:p>
        </p:txBody>
      </p:sp>
      <p:pic>
        <p:nvPicPr>
          <p:cNvPr id="3" name="图片 2"/>
          <p:cNvPicPr>
            <a:picLocks noChangeAspect="1"/>
          </p:cNvPicPr>
          <p:nvPr/>
        </p:nvPicPr>
        <p:blipFill>
          <a:blip r:embed="rId1"/>
          <a:stretch>
            <a:fillRect/>
          </a:stretch>
        </p:blipFill>
        <p:spPr>
          <a:xfrm>
            <a:off x="2856230" y="1275715"/>
            <a:ext cx="6479540" cy="3796665"/>
          </a:xfrm>
          <a:prstGeom prst="rect">
            <a:avLst/>
          </a:prstGeom>
          <a:ln>
            <a:solidFill>
              <a:srgbClr val="0162A7"/>
            </a:solidFill>
          </a:ln>
        </p:spPr>
      </p:pic>
      <p:pic>
        <p:nvPicPr>
          <p:cNvPr id="5" name="图片 4"/>
          <p:cNvPicPr>
            <a:picLocks noChangeAspect="1"/>
          </p:cNvPicPr>
          <p:nvPr/>
        </p:nvPicPr>
        <p:blipFill>
          <a:blip r:embed="rId2"/>
          <a:stretch>
            <a:fillRect/>
          </a:stretch>
        </p:blipFill>
        <p:spPr>
          <a:xfrm>
            <a:off x="0" y="5378450"/>
            <a:ext cx="12232640" cy="11506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应用层</a:t>
            </a:r>
            <a:r>
              <a:rPr lang="en-US" altLang="zh-CN"/>
              <a:t>·HTTP</a:t>
            </a:r>
            <a:endParaRPr lang="en-US" altLang="zh-CN"/>
          </a:p>
        </p:txBody>
      </p:sp>
      <p:pic>
        <p:nvPicPr>
          <p:cNvPr id="2" name="图片 1"/>
          <p:cNvPicPr>
            <a:picLocks noChangeAspect="1"/>
          </p:cNvPicPr>
          <p:nvPr/>
        </p:nvPicPr>
        <p:blipFill>
          <a:blip r:embed="rId1"/>
          <a:srcRect b="4085"/>
          <a:stretch>
            <a:fillRect/>
          </a:stretch>
        </p:blipFill>
        <p:spPr>
          <a:xfrm>
            <a:off x="0" y="1075055"/>
            <a:ext cx="7677150" cy="5709920"/>
          </a:xfrm>
          <a:prstGeom prst="rect">
            <a:avLst/>
          </a:prstGeom>
        </p:spPr>
      </p:pic>
      <p:sp>
        <p:nvSpPr>
          <p:cNvPr id="8" name="矩形 7"/>
          <p:cNvSpPr/>
          <p:nvPr/>
        </p:nvSpPr>
        <p:spPr>
          <a:xfrm>
            <a:off x="261620" y="2074545"/>
            <a:ext cx="4458970" cy="1137285"/>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4856480" y="2039620"/>
            <a:ext cx="5041265" cy="837565"/>
          </a:xfrm>
          <a:prstGeom prst="rect">
            <a:avLst/>
          </a:prstGeom>
        </p:spPr>
        <p:txBody>
          <a:bodyPr wrap="square">
            <a:spAutoFit/>
          </a:bodyPr>
          <a:p>
            <a:pPr algn="l">
              <a:lnSpc>
                <a:spcPct val="90000"/>
              </a:lnSpc>
            </a:pPr>
            <a:r>
              <a:rPr lang="en-US" altLang="zh-CN" sz="1800">
                <a:solidFill>
                  <a:srgbClr val="C00000"/>
                </a:solidFill>
                <a:latin typeface="Arial" panose="020B0604020202020204" pitchFamily="34" charset="0"/>
                <a:ea typeface="微软雅黑" panose="020B0503020204020204" charset="-122"/>
              </a:rPr>
              <a:t>HTTP</a:t>
            </a:r>
            <a:r>
              <a:rPr lang="zh-CN" altLang="en-US" sz="1800">
                <a:solidFill>
                  <a:srgbClr val="C00000"/>
                </a:solidFill>
                <a:latin typeface="Arial" panose="020B0604020202020204" pitchFamily="34" charset="0"/>
                <a:ea typeface="微软雅黑" panose="020B0503020204020204" charset="-122"/>
              </a:rPr>
              <a:t>版本</a:t>
            </a:r>
            <a:r>
              <a:rPr lang="en-US" altLang="zh-CN" sz="1800">
                <a:solidFill>
                  <a:srgbClr val="C00000"/>
                </a:solidFill>
                <a:latin typeface="Arial" panose="020B0604020202020204" pitchFamily="34" charset="0"/>
                <a:ea typeface="微软雅黑" panose="020B0503020204020204" charset="-122"/>
              </a:rPr>
              <a:t>1.1</a:t>
            </a:r>
            <a:endParaRPr lang="en-US" altLang="zh-CN" sz="1800">
              <a:solidFill>
                <a:srgbClr val="C00000"/>
              </a:solidFill>
              <a:latin typeface="Arial" panose="020B0604020202020204" pitchFamily="34" charset="0"/>
              <a:ea typeface="微软雅黑" panose="020B0503020204020204" charset="-122"/>
            </a:endParaRPr>
          </a:p>
          <a:p>
            <a:pPr algn="l">
              <a:lnSpc>
                <a:spcPct val="90000"/>
              </a:lnSpc>
            </a:pPr>
            <a:r>
              <a:rPr lang="zh-CN" altLang="en-US" sz="1800">
                <a:solidFill>
                  <a:srgbClr val="C00000"/>
                </a:solidFill>
                <a:latin typeface="Arial" panose="020B0604020202020204" pitchFamily="34" charset="0"/>
                <a:ea typeface="微软雅黑" panose="020B0503020204020204" charset="-122"/>
              </a:rPr>
              <a:t>状态码</a:t>
            </a:r>
            <a:r>
              <a:rPr lang="en-US" altLang="zh-CN" sz="1800">
                <a:solidFill>
                  <a:srgbClr val="C00000"/>
                </a:solidFill>
                <a:latin typeface="Arial" panose="020B0604020202020204" pitchFamily="34" charset="0"/>
                <a:ea typeface="微软雅黑" panose="020B0503020204020204" charset="-122"/>
              </a:rPr>
              <a:t>200</a:t>
            </a:r>
            <a:endParaRPr lang="en-US" altLang="zh-CN" sz="1800">
              <a:solidFill>
                <a:srgbClr val="C00000"/>
              </a:solidFill>
              <a:latin typeface="Arial" panose="020B0604020202020204" pitchFamily="34" charset="0"/>
              <a:ea typeface="微软雅黑" panose="020B0503020204020204" charset="-122"/>
            </a:endParaRPr>
          </a:p>
          <a:p>
            <a:pPr algn="l">
              <a:lnSpc>
                <a:spcPct val="90000"/>
              </a:lnSpc>
            </a:pPr>
            <a:r>
              <a:rPr lang="zh-CN" altLang="en-US" sz="1800">
                <a:solidFill>
                  <a:srgbClr val="C00000"/>
                </a:solidFill>
                <a:latin typeface="Arial" panose="020B0604020202020204" pitchFamily="34" charset="0"/>
                <a:ea typeface="微软雅黑" panose="020B0503020204020204" charset="-122"/>
              </a:rPr>
              <a:t>状态码描述</a:t>
            </a:r>
            <a:r>
              <a:rPr lang="en-US" altLang="zh-CN" sz="1800">
                <a:solidFill>
                  <a:srgbClr val="C00000"/>
                </a:solidFill>
                <a:latin typeface="Arial" panose="020B0604020202020204" pitchFamily="34" charset="0"/>
                <a:ea typeface="微软雅黑" panose="020B0503020204020204" charset="-122"/>
              </a:rPr>
              <a:t> OK</a:t>
            </a:r>
            <a:endParaRPr lang="en-US" altLang="zh-CN" sz="1800">
              <a:solidFill>
                <a:srgbClr val="C00000"/>
              </a:solidFill>
              <a:latin typeface="Arial" panose="020B0604020202020204" pitchFamily="34" charset="0"/>
              <a:ea typeface="微软雅黑" panose="020B0503020204020204" charset="-122"/>
            </a:endParaRPr>
          </a:p>
        </p:txBody>
      </p:sp>
      <p:sp>
        <p:nvSpPr>
          <p:cNvPr id="3" name="矩形 2"/>
          <p:cNvSpPr/>
          <p:nvPr/>
        </p:nvSpPr>
        <p:spPr>
          <a:xfrm>
            <a:off x="261620" y="3211830"/>
            <a:ext cx="4458970" cy="571500"/>
          </a:xfrm>
          <a:prstGeom prst="rect">
            <a:avLst/>
          </a:prstGeom>
          <a:noFill/>
          <a:ln>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4856480" y="3211830"/>
            <a:ext cx="5041265" cy="837565"/>
          </a:xfrm>
          <a:prstGeom prst="rect">
            <a:avLst/>
          </a:prstGeom>
        </p:spPr>
        <p:txBody>
          <a:bodyPr wrap="square">
            <a:spAutoFit/>
          </a:bodyPr>
          <a:p>
            <a:pPr algn="l">
              <a:lnSpc>
                <a:spcPct val="90000"/>
              </a:lnSpc>
            </a:pPr>
            <a:r>
              <a:rPr lang="zh-CN" sz="1800">
                <a:solidFill>
                  <a:srgbClr val="C00000"/>
                </a:solidFill>
                <a:latin typeface="Arial" panose="020B0604020202020204" pitchFamily="34" charset="0"/>
                <a:ea typeface="微软雅黑" panose="020B0503020204020204" charset="-122"/>
              </a:rPr>
              <a:t>服务</a:t>
            </a:r>
            <a:r>
              <a:rPr lang="en-US" altLang="zh-CN" sz="1800">
                <a:solidFill>
                  <a:srgbClr val="C00000"/>
                </a:solidFill>
                <a:latin typeface="Arial" panose="020B0604020202020204" pitchFamily="34" charset="0"/>
                <a:ea typeface="微软雅黑" panose="020B0503020204020204" charset="-122"/>
              </a:rPr>
              <a:t>nginx</a:t>
            </a:r>
            <a:endParaRPr lang="en-US" altLang="zh-CN" sz="1800">
              <a:solidFill>
                <a:srgbClr val="C00000"/>
              </a:solidFill>
              <a:latin typeface="Arial" panose="020B0604020202020204" pitchFamily="34" charset="0"/>
              <a:ea typeface="微软雅黑" panose="020B0503020204020204" charset="-122"/>
            </a:endParaRPr>
          </a:p>
          <a:p>
            <a:pPr algn="l">
              <a:lnSpc>
                <a:spcPct val="90000"/>
              </a:lnSpc>
            </a:pPr>
            <a:r>
              <a:rPr lang="zh-CN" altLang="en-US" sz="1800">
                <a:solidFill>
                  <a:srgbClr val="C00000"/>
                </a:solidFill>
                <a:latin typeface="Arial" panose="020B0604020202020204" pitchFamily="34" charset="0"/>
                <a:ea typeface="微软雅黑" panose="020B0503020204020204" charset="-122"/>
              </a:rPr>
              <a:t>日期时间</a:t>
            </a:r>
            <a:endParaRPr lang="zh-CN" altLang="en-US" sz="1800">
              <a:solidFill>
                <a:srgbClr val="C00000"/>
              </a:solidFill>
              <a:latin typeface="Arial" panose="020B0604020202020204" pitchFamily="34" charset="0"/>
              <a:ea typeface="微软雅黑" panose="020B0503020204020204" charset="-122"/>
            </a:endParaRPr>
          </a:p>
          <a:p>
            <a:pPr algn="l">
              <a:lnSpc>
                <a:spcPct val="90000"/>
              </a:lnSpc>
            </a:pPr>
            <a:r>
              <a:rPr lang="en-US" altLang="zh-CN" sz="1800">
                <a:solidFill>
                  <a:srgbClr val="C00000"/>
                </a:solidFill>
                <a:latin typeface="Arial" panose="020B0604020202020204" pitchFamily="34" charset="0"/>
                <a:ea typeface="微软雅黑" panose="020B0503020204020204" charset="-122"/>
              </a:rPr>
              <a:t>content-type  </a:t>
            </a:r>
            <a:r>
              <a:rPr lang="zh-CN" altLang="en-US" sz="1800">
                <a:solidFill>
                  <a:srgbClr val="C00000"/>
                </a:solidFill>
                <a:latin typeface="Arial" panose="020B0604020202020204" pitchFamily="34" charset="0"/>
                <a:ea typeface="微软雅黑" panose="020B0503020204020204" charset="-122"/>
              </a:rPr>
              <a:t>实际返回的内容的内容类型</a:t>
            </a:r>
            <a:endParaRPr lang="zh-CN" altLang="en-US" sz="1800">
              <a:solidFill>
                <a:srgbClr val="C00000"/>
              </a:solidFill>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015" y="392836"/>
            <a:ext cx="10515600" cy="576984"/>
          </a:xfrm>
        </p:spPr>
        <p:txBody>
          <a:bodyPr/>
          <a:p>
            <a:r>
              <a:rPr lang="en-US" altLang="zh-CN"/>
              <a:t>MISC·</a:t>
            </a:r>
            <a:r>
              <a:rPr lang="zh-CN" altLang="en-US"/>
              <a:t>应用层</a:t>
            </a:r>
            <a:r>
              <a:rPr lang="en-US" altLang="zh-CN"/>
              <a:t>·HTTP</a:t>
            </a:r>
            <a:endParaRPr lang="en-US" altLang="zh-CN"/>
          </a:p>
        </p:txBody>
      </p:sp>
      <p:pic>
        <p:nvPicPr>
          <p:cNvPr id="7" name="图片 6"/>
          <p:cNvPicPr>
            <a:picLocks noChangeAspect="1"/>
          </p:cNvPicPr>
          <p:nvPr/>
        </p:nvPicPr>
        <p:blipFill>
          <a:blip r:embed="rId1"/>
          <a:stretch>
            <a:fillRect/>
          </a:stretch>
        </p:blipFill>
        <p:spPr>
          <a:xfrm>
            <a:off x="4512310" y="635"/>
            <a:ext cx="7679690" cy="68573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4877435" cy="577215"/>
          </a:xfrm>
        </p:spPr>
        <p:txBody>
          <a:bodyPr/>
          <a:p>
            <a:r>
              <a:rPr lang="en-US" altLang="zh-CN"/>
              <a:t>MISC·</a:t>
            </a:r>
            <a:r>
              <a:rPr lang="zh-CN" altLang="en-US"/>
              <a:t>流量分析</a:t>
            </a:r>
            <a:r>
              <a:rPr lang="en-US" altLang="zh-CN"/>
              <a:t>·</a:t>
            </a:r>
            <a:r>
              <a:rPr lang="zh-CN" altLang="en-US"/>
              <a:t>步骤</a:t>
            </a:r>
            <a:endParaRPr lang="zh-CN" altLang="en-US"/>
          </a:p>
        </p:txBody>
      </p:sp>
      <p:sp>
        <p:nvSpPr>
          <p:cNvPr id="26" name="平行四边形 25"/>
          <p:cNvSpPr/>
          <p:nvPr>
            <p:custDataLst>
              <p:tags r:id="rId1"/>
            </p:custDataLst>
          </p:nvPr>
        </p:nvSpPr>
        <p:spPr>
          <a:xfrm>
            <a:off x="233680" y="1711960"/>
            <a:ext cx="11148060" cy="4470400"/>
          </a:xfrm>
          <a:prstGeom prst="parallelogram">
            <a:avLst/>
          </a:prstGeom>
          <a:solidFill>
            <a:srgbClr val="EBEEEE"/>
          </a:solidFill>
          <a:ln>
            <a:noFill/>
          </a:ln>
        </p:spPr>
        <p:style>
          <a:lnRef idx="2">
            <a:srgbClr val="376FFF">
              <a:shade val="15000"/>
            </a:srgbClr>
          </a:lnRef>
          <a:fillRef idx="1">
            <a:srgbClr val="376FFF"/>
          </a:fillRef>
          <a:effectRef idx="0">
            <a:srgbClr val="376FFF"/>
          </a:effectRef>
          <a:fontRef idx="minor">
            <a:srgbClr val="FFFFFF"/>
          </a:fontRef>
        </p:style>
        <p:txBody>
          <a:bodyPr wrap="square" lIns="865019" tIns="194654" rIns="865018" bIns="194653" rtlCol="0" anchor="ctr">
            <a:noAutofit/>
          </a:bodyPr>
          <a:p>
            <a:pPr marL="0" algn="just" rtl="0" eaLnBrk="1" latinLnBrk="0" hangingPunct="1">
              <a:lnSpc>
                <a:spcPct val="150000"/>
              </a:lnSpc>
              <a:spcBef>
                <a:spcPts val="0"/>
              </a:spcBef>
              <a:spcAft>
                <a:spcPts val="0"/>
              </a:spcAft>
            </a:pPr>
            <a:endParaRPr lang="zh-CN" altLang="en-US" b="1">
              <a:solidFill>
                <a:srgbClr val="0162A7"/>
              </a:solidFill>
              <a:sym typeface="+mn-ea"/>
            </a:endParaRPr>
          </a:p>
        </p:txBody>
      </p:sp>
      <p:sp>
        <p:nvSpPr>
          <p:cNvPr id="3" name="文本框 2"/>
          <p:cNvSpPr txBox="1"/>
          <p:nvPr/>
        </p:nvSpPr>
        <p:spPr>
          <a:xfrm>
            <a:off x="1429385" y="2158365"/>
            <a:ext cx="8524240" cy="3576955"/>
          </a:xfrm>
          <a:prstGeom prst="rect">
            <a:avLst/>
          </a:prstGeom>
          <a:noFill/>
        </p:spPr>
        <p:txBody>
          <a:bodyPr wrap="square" rtlCol="0" anchor="t">
            <a:spAutoFit/>
          </a:bodyPr>
          <a:p>
            <a:pPr algn="l">
              <a:lnSpc>
                <a:spcPct val="140000"/>
              </a:lnSpc>
            </a:pPr>
            <a:r>
              <a:rPr lang="zh-CN" altLang="en-US" b="1">
                <a:solidFill>
                  <a:srgbClr val="C70019"/>
                </a:solidFill>
                <a:sym typeface="+mn-ea"/>
              </a:rPr>
              <a:t>数据捕获</a:t>
            </a:r>
            <a:endParaRPr lang="zh-CN" altLang="en-US" b="1">
              <a:solidFill>
                <a:srgbClr val="C70019"/>
              </a:solidFill>
              <a:sym typeface="+mn-ea"/>
            </a:endParaRPr>
          </a:p>
          <a:p>
            <a:pPr algn="l">
              <a:lnSpc>
                <a:spcPct val="140000"/>
              </a:lnSpc>
            </a:pPr>
            <a:r>
              <a:rPr lang="zh-CN" altLang="en-US">
                <a:sym typeface="+mn-ea"/>
              </a:rPr>
              <a:t>使用流量捕获工具（常用的捕获工具包括Wireshark、tcpdump、Scapy等。）在网络接口上捕获数据包，生成捕获文件（如.pcap文件）。</a:t>
            </a:r>
            <a:endParaRPr lang="zh-CN" altLang="en-US">
              <a:sym typeface="+mn-ea"/>
            </a:endParaRPr>
          </a:p>
          <a:p>
            <a:pPr algn="l">
              <a:lnSpc>
                <a:spcPct val="140000"/>
              </a:lnSpc>
            </a:pPr>
            <a:r>
              <a:rPr lang="zh-CN" altLang="en-US" b="1">
                <a:solidFill>
                  <a:srgbClr val="C70019"/>
                </a:solidFill>
                <a:sym typeface="+mn-ea"/>
              </a:rPr>
              <a:t>数据分析</a:t>
            </a:r>
            <a:endParaRPr lang="zh-CN" altLang="en-US" b="1">
              <a:solidFill>
                <a:srgbClr val="C70019"/>
              </a:solidFill>
              <a:sym typeface="+mn-ea"/>
            </a:endParaRPr>
          </a:p>
          <a:p>
            <a:pPr algn="l">
              <a:lnSpc>
                <a:spcPct val="140000"/>
              </a:lnSpc>
            </a:pPr>
            <a:r>
              <a:rPr lang="zh-CN" altLang="en-US">
                <a:solidFill>
                  <a:srgbClr val="0162A7"/>
                </a:solidFill>
                <a:sym typeface="+mn-ea"/>
              </a:rPr>
              <a:t>解析数据包</a:t>
            </a:r>
            <a:r>
              <a:rPr lang="zh-CN" altLang="en-US">
                <a:sym typeface="+mn-ea"/>
              </a:rPr>
              <a:t>：使用工具解析捕获的数据包，了解每个数据包的详细信息，如源IP地址、目标IP地址、TCP/UDP端口号、数据负载等。</a:t>
            </a:r>
            <a:endParaRPr lang="zh-CN" altLang="en-US">
              <a:sym typeface="+mn-ea"/>
            </a:endParaRPr>
          </a:p>
          <a:p>
            <a:pPr algn="l">
              <a:lnSpc>
                <a:spcPct val="140000"/>
              </a:lnSpc>
            </a:pPr>
            <a:r>
              <a:rPr lang="zh-CN" altLang="en-US">
                <a:solidFill>
                  <a:srgbClr val="0162A7"/>
                </a:solidFill>
                <a:sym typeface="+mn-ea"/>
              </a:rPr>
              <a:t>识别协议</a:t>
            </a:r>
            <a:r>
              <a:rPr lang="zh-CN" altLang="en-US">
                <a:sym typeface="+mn-ea"/>
              </a:rPr>
              <a:t>：确定通信双方使用的协议类型（如HTTP、HTTPS、FTP、SMTP等）。</a:t>
            </a:r>
            <a:endParaRPr lang="zh-CN" altLang="en-US">
              <a:sym typeface="+mn-ea"/>
            </a:endParaRPr>
          </a:p>
          <a:p>
            <a:pPr algn="l">
              <a:lnSpc>
                <a:spcPct val="140000"/>
              </a:lnSpc>
            </a:pPr>
            <a:r>
              <a:rPr lang="zh-CN" altLang="en-US">
                <a:solidFill>
                  <a:srgbClr val="0162A7"/>
                </a:solidFill>
                <a:sym typeface="+mn-ea"/>
              </a:rPr>
              <a:t>发现漏洞</a:t>
            </a:r>
            <a:r>
              <a:rPr lang="zh-CN" altLang="en-US">
                <a:sym typeface="+mn-ea"/>
              </a:rPr>
              <a:t>：查找数据包中的敏感信息（如密码、API密钥）或异常行为（如频繁请求、非标准端口通信）。</a:t>
            </a:r>
            <a:endParaRPr lang="zh-CN" altLang="en-US"/>
          </a:p>
        </p:txBody>
      </p:sp>
      <p:pic>
        <p:nvPicPr>
          <p:cNvPr id="4" name="图片 3"/>
          <p:cNvPicPr>
            <a:picLocks noChangeAspect="1"/>
          </p:cNvPicPr>
          <p:nvPr/>
        </p:nvPicPr>
        <p:blipFill>
          <a:blip r:embed="rId2"/>
          <a:stretch>
            <a:fillRect/>
          </a:stretch>
        </p:blipFill>
        <p:spPr>
          <a:xfrm>
            <a:off x="9953625" y="3253105"/>
            <a:ext cx="1608455" cy="15868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平行四边形 25"/>
          <p:cNvSpPr/>
          <p:nvPr>
            <p:custDataLst>
              <p:tags r:id="rId1"/>
            </p:custDataLst>
          </p:nvPr>
        </p:nvSpPr>
        <p:spPr>
          <a:xfrm>
            <a:off x="260350" y="1413510"/>
            <a:ext cx="11670665" cy="5043805"/>
          </a:xfrm>
          <a:prstGeom prst="parallelogram">
            <a:avLst/>
          </a:prstGeom>
          <a:solidFill>
            <a:srgbClr val="EBEEEE"/>
          </a:solidFill>
          <a:ln>
            <a:noFill/>
          </a:ln>
        </p:spPr>
        <p:style>
          <a:lnRef idx="2">
            <a:srgbClr val="376FFF">
              <a:shade val="15000"/>
            </a:srgbClr>
          </a:lnRef>
          <a:fillRef idx="1">
            <a:srgbClr val="376FFF"/>
          </a:fillRef>
          <a:effectRef idx="0">
            <a:srgbClr val="376FFF"/>
          </a:effectRef>
          <a:fontRef idx="minor">
            <a:srgbClr val="FFFFFF"/>
          </a:fontRef>
        </p:style>
        <p:txBody>
          <a:bodyPr wrap="square" lIns="865019" tIns="194654" rIns="865018" bIns="194653" rtlCol="0" anchor="ctr">
            <a:noAutofit/>
          </a:bodyPr>
          <a:p>
            <a:pPr marL="0" algn="just" rtl="0" eaLnBrk="1" latinLnBrk="0" hangingPunct="1">
              <a:lnSpc>
                <a:spcPct val="150000"/>
              </a:lnSpc>
              <a:spcBef>
                <a:spcPts val="0"/>
              </a:spcBef>
              <a:spcAft>
                <a:spcPts val="0"/>
              </a:spcAft>
            </a:pPr>
            <a:endParaRPr lang="zh-CN" altLang="en-US" b="1">
              <a:solidFill>
                <a:srgbClr val="0162A7"/>
              </a:solidFill>
              <a:sym typeface="+mn-ea"/>
            </a:endParaRPr>
          </a:p>
        </p:txBody>
      </p:sp>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考察方向</a:t>
            </a:r>
            <a:endParaRPr lang="zh-CN" altLang="en-US"/>
          </a:p>
        </p:txBody>
      </p:sp>
      <p:sp>
        <p:nvSpPr>
          <p:cNvPr id="3" name="文本框 2"/>
          <p:cNvSpPr txBox="1"/>
          <p:nvPr/>
        </p:nvSpPr>
        <p:spPr>
          <a:xfrm>
            <a:off x="2885440" y="2314575"/>
            <a:ext cx="6421120" cy="3415030"/>
          </a:xfrm>
          <a:prstGeom prst="rect">
            <a:avLst/>
          </a:prstGeom>
          <a:noFill/>
        </p:spPr>
        <p:txBody>
          <a:bodyPr wrap="square" rtlCol="0">
            <a:spAutoFit/>
          </a:bodyPr>
          <a:p>
            <a:pPr algn="l"/>
            <a:r>
              <a:rPr lang="zh-CN" altLang="en-US" b="1">
                <a:solidFill>
                  <a:srgbClr val="0162A7"/>
                </a:solidFill>
                <a:sym typeface="+mn-ea"/>
              </a:rPr>
              <a:t>密码泄露：提供一段包含用户名和密码的明文通信记录。</a:t>
            </a:r>
            <a:endParaRPr lang="zh-CN" altLang="en-US" b="1">
              <a:solidFill>
                <a:srgbClr val="0162A7"/>
              </a:solidFill>
            </a:endParaRPr>
          </a:p>
          <a:p>
            <a:pPr algn="l"/>
            <a:endParaRPr lang="zh-CN" altLang="en-US" b="1">
              <a:solidFill>
                <a:srgbClr val="0162A7"/>
              </a:solidFill>
            </a:endParaRPr>
          </a:p>
          <a:p>
            <a:pPr algn="l"/>
            <a:r>
              <a:rPr lang="zh-CN" altLang="en-US" b="1">
                <a:solidFill>
                  <a:srgbClr val="0162A7"/>
                </a:solidFill>
                <a:sym typeface="+mn-ea"/>
              </a:rPr>
              <a:t>协议分析：提供一段加密的HTTP通信记录。</a:t>
            </a:r>
            <a:endParaRPr lang="zh-CN" altLang="en-US" b="1">
              <a:solidFill>
                <a:srgbClr val="0162A7"/>
              </a:solidFill>
              <a:sym typeface="+mn-ea"/>
            </a:endParaRPr>
          </a:p>
          <a:p>
            <a:pPr algn="l"/>
            <a:endParaRPr lang="zh-CN" altLang="en-US" b="1">
              <a:solidFill>
                <a:srgbClr val="0162A7"/>
              </a:solidFill>
            </a:endParaRPr>
          </a:p>
          <a:p>
            <a:pPr algn="l"/>
            <a:r>
              <a:rPr lang="zh-CN" altLang="en-US" b="1">
                <a:solidFill>
                  <a:srgbClr val="0162A7"/>
                </a:solidFill>
                <a:sym typeface="+mn-ea"/>
              </a:rPr>
              <a:t>异常检测</a:t>
            </a:r>
            <a:r>
              <a:rPr lang="zh-CN" altLang="en-US" b="1">
                <a:solidFill>
                  <a:srgbClr val="0162A7"/>
                </a:solidFill>
              </a:rPr>
              <a:t>：</a:t>
            </a:r>
            <a:r>
              <a:rPr lang="zh-CN" altLang="en-US" b="1">
                <a:solidFill>
                  <a:srgbClr val="0162A7"/>
                </a:solidFill>
                <a:sym typeface="+mn-ea"/>
              </a:rPr>
              <a:t>提供一段包含异常行为的网络流量记录。</a:t>
            </a:r>
            <a:endParaRPr lang="zh-CN" altLang="en-US" b="1">
              <a:solidFill>
                <a:srgbClr val="0162A7"/>
              </a:solidFill>
            </a:endParaRPr>
          </a:p>
          <a:p>
            <a:pPr algn="l"/>
            <a:endParaRPr lang="zh-CN" altLang="en-US" b="1">
              <a:solidFill>
                <a:srgbClr val="0162A7"/>
              </a:solidFill>
              <a:sym typeface="+mn-ea"/>
            </a:endParaRPr>
          </a:p>
          <a:p>
            <a:pPr algn="l"/>
            <a:r>
              <a:rPr lang="zh-CN" altLang="en-US" b="1">
                <a:solidFill>
                  <a:srgbClr val="0162A7"/>
                </a:solidFill>
                <a:sym typeface="+mn-ea"/>
              </a:rPr>
              <a:t>漏洞利用：提供一段包含漏洞利用过程的流量记录。</a:t>
            </a:r>
            <a:endParaRPr lang="zh-CN" altLang="en-US" b="1">
              <a:solidFill>
                <a:srgbClr val="0162A7"/>
              </a:solidFill>
            </a:endParaRPr>
          </a:p>
          <a:p>
            <a:pPr algn="l"/>
            <a:endParaRPr lang="zh-CN" altLang="en-US" b="1">
              <a:solidFill>
                <a:srgbClr val="0162A7"/>
              </a:solidFill>
            </a:endParaRPr>
          </a:p>
          <a:p>
            <a:pPr algn="l"/>
            <a:r>
              <a:rPr lang="zh-CN" altLang="en-US" b="1">
                <a:solidFill>
                  <a:srgbClr val="0162A7"/>
                </a:solidFill>
                <a:sym typeface="+mn-ea"/>
              </a:rPr>
              <a:t>密码学应用：提供一段使用特定加密算法保护的通信记录。</a:t>
            </a:r>
            <a:endParaRPr lang="zh-CN" altLang="en-US" b="1">
              <a:solidFill>
                <a:srgbClr val="0162A7"/>
              </a:solidFill>
            </a:endParaRPr>
          </a:p>
          <a:p>
            <a:pPr algn="l"/>
            <a:endParaRPr lang="zh-CN" altLang="en-US" b="1">
              <a:solidFill>
                <a:srgbClr val="0162A7"/>
              </a:solidFill>
            </a:endParaRPr>
          </a:p>
          <a:p>
            <a:pPr algn="l"/>
            <a:r>
              <a:rPr lang="zh-CN" altLang="en-US" b="1">
                <a:solidFill>
                  <a:srgbClr val="0162A7"/>
                </a:solidFill>
                <a:sym typeface="+mn-ea"/>
              </a:rPr>
              <a:t>流量伪装：提供一段经过伪装的网络流量记录。</a:t>
            </a:r>
            <a:endParaRPr lang="zh-CN" altLang="en-US" b="1">
              <a:solidFill>
                <a:srgbClr val="0162A7"/>
              </a:solidFill>
            </a:endParaRPr>
          </a:p>
          <a:p>
            <a:endParaRPr lang="zh-CN" altLang="en-US" b="1">
              <a:solidFill>
                <a:srgbClr val="0162A7"/>
              </a:solidFill>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过滤器</a:t>
            </a:r>
            <a:endParaRPr lang="zh-CN" altLang="en-US"/>
          </a:p>
        </p:txBody>
      </p:sp>
      <p:pic>
        <p:nvPicPr>
          <p:cNvPr id="3" name="图片 2"/>
          <p:cNvPicPr>
            <a:picLocks noChangeAspect="1"/>
          </p:cNvPicPr>
          <p:nvPr/>
        </p:nvPicPr>
        <p:blipFill>
          <a:blip r:embed="rId1"/>
          <a:stretch>
            <a:fillRect/>
          </a:stretch>
        </p:blipFill>
        <p:spPr>
          <a:xfrm>
            <a:off x="1587500" y="1083945"/>
            <a:ext cx="8740775" cy="2153285"/>
          </a:xfrm>
          <a:prstGeom prst="rect">
            <a:avLst/>
          </a:prstGeom>
        </p:spPr>
      </p:pic>
      <p:pic>
        <p:nvPicPr>
          <p:cNvPr id="4" name="图片 3"/>
          <p:cNvPicPr>
            <a:picLocks noChangeAspect="1"/>
          </p:cNvPicPr>
          <p:nvPr/>
        </p:nvPicPr>
        <p:blipFill>
          <a:blip r:embed="rId2"/>
          <a:stretch>
            <a:fillRect/>
          </a:stretch>
        </p:blipFill>
        <p:spPr>
          <a:xfrm>
            <a:off x="531495" y="4860290"/>
            <a:ext cx="7409815" cy="1997710"/>
          </a:xfrm>
          <a:prstGeom prst="rect">
            <a:avLst/>
          </a:prstGeom>
        </p:spPr>
      </p:pic>
      <p:grpSp>
        <p:nvGrpSpPr>
          <p:cNvPr id="8" name="组合 7"/>
          <p:cNvGrpSpPr/>
          <p:nvPr/>
        </p:nvGrpSpPr>
        <p:grpSpPr>
          <a:xfrm>
            <a:off x="4204335" y="3350895"/>
            <a:ext cx="7410450" cy="1437640"/>
            <a:chOff x="200" y="7854"/>
            <a:chExt cx="11670" cy="2264"/>
          </a:xfrm>
        </p:grpSpPr>
        <p:pic>
          <p:nvPicPr>
            <p:cNvPr id="7" name="图片 6"/>
            <p:cNvPicPr>
              <a:picLocks noChangeAspect="1"/>
            </p:cNvPicPr>
            <p:nvPr/>
          </p:nvPicPr>
          <p:blipFill>
            <a:blip r:embed="rId2"/>
            <a:srcRect b="28036"/>
            <a:stretch>
              <a:fillRect/>
            </a:stretch>
          </p:blipFill>
          <p:spPr>
            <a:xfrm>
              <a:off x="200" y="7854"/>
              <a:ext cx="11669" cy="2264"/>
            </a:xfrm>
            <a:prstGeom prst="rect">
              <a:avLst/>
            </a:prstGeom>
          </p:spPr>
        </p:pic>
        <p:pic>
          <p:nvPicPr>
            <p:cNvPr id="5" name="图片 4"/>
            <p:cNvPicPr>
              <a:picLocks noChangeAspect="1"/>
            </p:cNvPicPr>
            <p:nvPr/>
          </p:nvPicPr>
          <p:blipFill>
            <a:blip r:embed="rId3"/>
            <a:stretch>
              <a:fillRect/>
            </a:stretch>
          </p:blipFill>
          <p:spPr>
            <a:xfrm>
              <a:off x="202" y="8277"/>
              <a:ext cx="11668" cy="1820"/>
            </a:xfrm>
            <a:prstGeom prst="rect">
              <a:avLst/>
            </a:prstGeom>
          </p:spPr>
        </p:pic>
      </p:grpSp>
      <p:sp>
        <p:nvSpPr>
          <p:cNvPr id="9" name="文本框 8"/>
          <p:cNvSpPr txBox="1"/>
          <p:nvPr/>
        </p:nvSpPr>
        <p:spPr>
          <a:xfrm>
            <a:off x="2774950" y="3350895"/>
            <a:ext cx="1325880" cy="368300"/>
          </a:xfrm>
          <a:prstGeom prst="rect">
            <a:avLst/>
          </a:prstGeom>
          <a:noFill/>
        </p:spPr>
        <p:txBody>
          <a:bodyPr wrap="none" rtlCol="0">
            <a:spAutoFit/>
          </a:bodyPr>
          <a:p>
            <a:r>
              <a:rPr lang="zh-CN" altLang="en-US"/>
              <a:t>逻辑</a:t>
            </a:r>
            <a:r>
              <a:rPr lang="zh-CN" altLang="en-US"/>
              <a:t>操作符</a:t>
            </a:r>
            <a:endParaRPr lang="zh-CN" altLang="en-US"/>
          </a:p>
        </p:txBody>
      </p:sp>
      <p:sp>
        <p:nvSpPr>
          <p:cNvPr id="10" name="文本框 9"/>
          <p:cNvSpPr txBox="1"/>
          <p:nvPr/>
        </p:nvSpPr>
        <p:spPr>
          <a:xfrm>
            <a:off x="7941310" y="6407150"/>
            <a:ext cx="1325880" cy="368300"/>
          </a:xfrm>
          <a:prstGeom prst="rect">
            <a:avLst/>
          </a:prstGeom>
          <a:noFill/>
        </p:spPr>
        <p:txBody>
          <a:bodyPr wrap="none" rtlCol="0">
            <a:spAutoFit/>
          </a:bodyPr>
          <a:p>
            <a:r>
              <a:rPr lang="zh-CN" altLang="en-US"/>
              <a:t>比较操作符</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30365" cy="577215"/>
          </a:xfrm>
        </p:spPr>
        <p:txBody>
          <a:bodyPr/>
          <a:p>
            <a:r>
              <a:rPr lang="en-US" altLang="zh-CN">
                <a:sym typeface="+mn-ea"/>
              </a:rPr>
              <a:t>MISC·</a:t>
            </a:r>
            <a:r>
              <a:rPr lang="zh-CN" altLang="en-US">
                <a:sym typeface="+mn-ea"/>
              </a:rPr>
              <a:t>压缩文件</a:t>
            </a:r>
            <a:r>
              <a:rPr lang="en-US" altLang="zh-CN">
                <a:sym typeface="+mn-ea"/>
              </a:rPr>
              <a:t>·</a:t>
            </a:r>
            <a:r>
              <a:rPr lang="zh-CN" altLang="en-US">
                <a:sym typeface="+mn-ea"/>
              </a:rPr>
              <a:t>压缩文件</a:t>
            </a:r>
            <a:r>
              <a:rPr lang="zh-CN" altLang="en-US">
                <a:sym typeface="+mn-ea"/>
              </a:rPr>
              <a:t>密码爆破</a:t>
            </a:r>
            <a:endParaRPr lang="zh-CN" altLang="en-US">
              <a:sym typeface="+mn-ea"/>
            </a:endParaRPr>
          </a:p>
        </p:txBody>
      </p:sp>
      <p:pic>
        <p:nvPicPr>
          <p:cNvPr id="15" name="图片 14"/>
          <p:cNvPicPr>
            <a:picLocks noChangeAspect="1"/>
          </p:cNvPicPr>
          <p:nvPr/>
        </p:nvPicPr>
        <p:blipFill>
          <a:blip r:embed="rId1"/>
          <a:stretch>
            <a:fillRect/>
          </a:stretch>
        </p:blipFill>
        <p:spPr>
          <a:xfrm>
            <a:off x="699770" y="1424940"/>
            <a:ext cx="2487930" cy="1792605"/>
          </a:xfrm>
          <a:prstGeom prst="rect">
            <a:avLst/>
          </a:prstGeom>
        </p:spPr>
      </p:pic>
      <p:pic>
        <p:nvPicPr>
          <p:cNvPr id="16" name="图片 15"/>
          <p:cNvPicPr>
            <a:picLocks noChangeAspect="1"/>
          </p:cNvPicPr>
          <p:nvPr/>
        </p:nvPicPr>
        <p:blipFill>
          <a:blip r:embed="rId2"/>
          <a:stretch>
            <a:fillRect/>
          </a:stretch>
        </p:blipFill>
        <p:spPr>
          <a:xfrm>
            <a:off x="3707765" y="1454150"/>
            <a:ext cx="3924300" cy="1733550"/>
          </a:xfrm>
          <a:prstGeom prst="rect">
            <a:avLst/>
          </a:prstGeom>
        </p:spPr>
      </p:pic>
      <p:pic>
        <p:nvPicPr>
          <p:cNvPr id="17" name="图片 16"/>
          <p:cNvPicPr>
            <a:picLocks noChangeAspect="1"/>
          </p:cNvPicPr>
          <p:nvPr/>
        </p:nvPicPr>
        <p:blipFill>
          <a:blip r:embed="rId3"/>
          <a:stretch>
            <a:fillRect/>
          </a:stretch>
        </p:blipFill>
        <p:spPr>
          <a:xfrm>
            <a:off x="8270240" y="1035685"/>
            <a:ext cx="3429000" cy="2800350"/>
          </a:xfrm>
          <a:prstGeom prst="rect">
            <a:avLst/>
          </a:prstGeom>
        </p:spPr>
      </p:pic>
      <p:sp>
        <p:nvSpPr>
          <p:cNvPr id="4" name="平行四边形 3"/>
          <p:cNvSpPr/>
          <p:nvPr>
            <p:custDataLst>
              <p:tags r:id="rId4"/>
            </p:custDataLst>
          </p:nvPr>
        </p:nvSpPr>
        <p:spPr>
          <a:xfrm>
            <a:off x="163830" y="3672205"/>
            <a:ext cx="11864340" cy="2834640"/>
          </a:xfrm>
          <a:prstGeom prst="parallelogram">
            <a:avLst/>
          </a:prstGeom>
          <a:solidFill>
            <a:srgbClr val="EBEEEE"/>
          </a:solidFill>
          <a:ln>
            <a:noFill/>
          </a:ln>
        </p:spPr>
        <p:style>
          <a:lnRef idx="2">
            <a:srgbClr val="376FFF">
              <a:shade val="15000"/>
            </a:srgbClr>
          </a:lnRef>
          <a:fillRef idx="1">
            <a:srgbClr val="376FFF"/>
          </a:fillRef>
          <a:effectRef idx="0">
            <a:srgbClr val="376FFF"/>
          </a:effectRef>
          <a:fontRef idx="minor">
            <a:srgbClr val="FFFFFF"/>
          </a:fontRef>
        </p:style>
        <p:txBody>
          <a:bodyPr wrap="square" lIns="865019" tIns="194654" rIns="865018" bIns="194653" rtlCol="0" anchor="ctr">
            <a:noAutofit/>
          </a:bodyPr>
          <a:p>
            <a:pPr marL="0" algn="just" rtl="0" eaLnBrk="1" latinLnBrk="0" hangingPunct="1">
              <a:lnSpc>
                <a:spcPct val="150000"/>
              </a:lnSpc>
              <a:spcBef>
                <a:spcPts val="0"/>
              </a:spcBef>
              <a:spcAft>
                <a:spcPts val="0"/>
              </a:spcAft>
            </a:pPr>
            <a:endParaRPr lang="zh-CN" altLang="en-US" b="1">
              <a:solidFill>
                <a:srgbClr val="0162A7"/>
              </a:solidFill>
              <a:sym typeface="+mn-ea"/>
            </a:endParaRPr>
          </a:p>
        </p:txBody>
      </p:sp>
      <p:sp>
        <p:nvSpPr>
          <p:cNvPr id="7" name="文本框 6"/>
          <p:cNvSpPr txBox="1"/>
          <p:nvPr/>
        </p:nvSpPr>
        <p:spPr>
          <a:xfrm>
            <a:off x="1474470" y="3836035"/>
            <a:ext cx="9457690" cy="2491740"/>
          </a:xfrm>
          <a:prstGeom prst="rect">
            <a:avLst/>
          </a:prstGeom>
          <a:noFill/>
        </p:spPr>
        <p:txBody>
          <a:bodyPr wrap="square" rtlCol="0">
            <a:spAutoFit/>
          </a:bodyPr>
          <a:p>
            <a:pPr>
              <a:lnSpc>
                <a:spcPct val="130000"/>
              </a:lnSpc>
            </a:pPr>
            <a:r>
              <a:rPr lang="zh-CN" altLang="en-US" sz="2000" b="1"/>
              <a:t>‌</a:t>
            </a:r>
            <a:r>
              <a:rPr lang="zh-CN" altLang="en-US" sz="2000" b="1">
                <a:solidFill>
                  <a:schemeClr val="accent1">
                    <a:lumMod val="50000"/>
                  </a:schemeClr>
                </a:solidFill>
              </a:rPr>
              <a:t>长度</a:t>
            </a:r>
            <a:r>
              <a:rPr lang="zh-CN" altLang="en-US" sz="2000" b="1"/>
              <a:t>‌：强密码至少应该有8个字符，但建议至少12个字符，14个字符或更长更好。</a:t>
            </a:r>
            <a:endParaRPr lang="zh-CN" altLang="en-US" sz="2000" b="1"/>
          </a:p>
          <a:p>
            <a:pPr>
              <a:lnSpc>
                <a:spcPct val="130000"/>
              </a:lnSpc>
            </a:pPr>
            <a:r>
              <a:rPr lang="zh-CN" altLang="en-US" sz="2000" b="1">
                <a:solidFill>
                  <a:schemeClr val="accent1">
                    <a:lumMod val="50000"/>
                  </a:schemeClr>
                </a:solidFill>
              </a:rPr>
              <a:t>‌字符种类</a:t>
            </a:r>
            <a:r>
              <a:rPr lang="zh-CN" altLang="en-US" sz="2000" b="1"/>
              <a:t>‌：强密码应包含‌大写字母、‌小写字母、‌数字和‌特殊符号中的至少三种。</a:t>
            </a:r>
            <a:endParaRPr lang="zh-CN" altLang="en-US" sz="2000" b="1"/>
          </a:p>
          <a:p>
            <a:pPr>
              <a:lnSpc>
                <a:spcPct val="130000"/>
              </a:lnSpc>
            </a:pPr>
            <a:r>
              <a:rPr lang="zh-CN" altLang="en-US" sz="2000" b="1"/>
              <a:t>‌</a:t>
            </a:r>
            <a:r>
              <a:rPr lang="zh-CN" altLang="en-US" sz="2000" b="1">
                <a:solidFill>
                  <a:schemeClr val="accent1">
                    <a:lumMod val="50000"/>
                  </a:schemeClr>
                </a:solidFill>
              </a:rPr>
              <a:t>复杂性</a:t>
            </a:r>
            <a:r>
              <a:rPr lang="zh-CN" altLang="en-US" sz="2000" b="1"/>
              <a:t>‌：密码不能是词典中可以找到的单词，也不能是人名、角色名、产品名或</a:t>
            </a:r>
            <a:r>
              <a:rPr lang="en-US" altLang="zh-CN" sz="2000" b="1"/>
              <a:t>		   </a:t>
            </a:r>
            <a:r>
              <a:rPr lang="zh-CN" altLang="en-US" sz="2000" b="1"/>
              <a:t>组织名。</a:t>
            </a:r>
            <a:endParaRPr lang="zh-CN" altLang="en-US" sz="2000" b="1"/>
          </a:p>
          <a:p>
            <a:pPr>
              <a:lnSpc>
                <a:spcPct val="130000"/>
              </a:lnSpc>
            </a:pPr>
            <a:r>
              <a:rPr lang="zh-CN" altLang="en-US" sz="2000" b="1"/>
              <a:t>‌</a:t>
            </a:r>
            <a:r>
              <a:rPr lang="zh-CN" altLang="en-US" sz="2000" b="1">
                <a:solidFill>
                  <a:schemeClr val="accent1">
                    <a:lumMod val="50000"/>
                  </a:schemeClr>
                </a:solidFill>
              </a:rPr>
              <a:t>独特性</a:t>
            </a:r>
            <a:r>
              <a:rPr lang="zh-CN" altLang="en-US" sz="2000" b="1"/>
              <a:t>‌：强密码应与之前的密码明显不同。</a:t>
            </a:r>
            <a:endParaRPr lang="zh-CN" altLang="en-US" sz="2000" b="1"/>
          </a:p>
          <a:p>
            <a:pPr>
              <a:lnSpc>
                <a:spcPct val="130000"/>
              </a:lnSpc>
            </a:pPr>
            <a:r>
              <a:rPr lang="zh-CN" altLang="en-US" sz="2000" b="1"/>
              <a:t>‌</a:t>
            </a:r>
            <a:r>
              <a:rPr lang="zh-CN" altLang="en-US" sz="2000" b="1">
                <a:solidFill>
                  <a:schemeClr val="accent1">
                    <a:lumMod val="50000"/>
                  </a:schemeClr>
                </a:solidFill>
              </a:rPr>
              <a:t>定期更换</a:t>
            </a:r>
            <a:r>
              <a:rPr lang="zh-CN" altLang="en-US" sz="2000" b="1"/>
              <a:t>‌：建议定期更换密码，不要使用默认或常见密码。</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过滤器</a:t>
            </a:r>
            <a:endParaRPr lang="zh-CN" altLang="en-US"/>
          </a:p>
        </p:txBody>
      </p:sp>
      <p:pic>
        <p:nvPicPr>
          <p:cNvPr id="2" name="图片 1"/>
          <p:cNvPicPr>
            <a:picLocks noChangeAspect="1"/>
          </p:cNvPicPr>
          <p:nvPr/>
        </p:nvPicPr>
        <p:blipFill>
          <a:blip r:embed="rId1"/>
          <a:stretch>
            <a:fillRect/>
          </a:stretch>
        </p:blipFill>
        <p:spPr>
          <a:xfrm>
            <a:off x="1242060" y="1136015"/>
            <a:ext cx="9707880" cy="38398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过滤器</a:t>
            </a:r>
            <a:r>
              <a:rPr lang="en-US" altLang="zh-CN">
                <a:sym typeface="+mn-ea"/>
              </a:rPr>
              <a:t>·</a:t>
            </a:r>
            <a:r>
              <a:rPr lang="zh-CN">
                <a:cs typeface="宋体" panose="02010600030101010101" pitchFamily="2" charset="-122"/>
                <a:sym typeface="+mn-ea"/>
              </a:rPr>
              <a:t>过滤</a:t>
            </a:r>
            <a:r>
              <a:rPr lang="en-US">
                <a:latin typeface="ˎ̥" charset="0"/>
                <a:cs typeface="宋体" panose="02010600030101010101" pitchFamily="2" charset="-122"/>
                <a:sym typeface="+mn-ea"/>
              </a:rPr>
              <a:t>IP</a:t>
            </a:r>
            <a:endParaRPr lang="en-US" altLang="zh-CN">
              <a:sym typeface="+mn-ea"/>
            </a:endParaRPr>
          </a:p>
        </p:txBody>
      </p:sp>
      <p:sp>
        <p:nvSpPr>
          <p:cNvPr id="100" name="文本框 99"/>
          <p:cNvSpPr txBox="1"/>
          <p:nvPr/>
        </p:nvSpPr>
        <p:spPr>
          <a:xfrm>
            <a:off x="1050925" y="1839595"/>
            <a:ext cx="9813290" cy="706755"/>
          </a:xfrm>
          <a:prstGeom prst="rect">
            <a:avLst/>
          </a:prstGeom>
          <a:noFill/>
          <a:ln w="9525">
            <a:noFill/>
          </a:ln>
        </p:spPr>
        <p:txBody>
          <a:bodyPr wrap="square">
            <a:spAutoFit/>
          </a:bodyPr>
          <a:p>
            <a:pPr marL="0" indent="0" algn="l"/>
            <a:r>
              <a:rPr lang="en-US" sz="2000" b="0">
                <a:latin typeface="ˎ̥" charset="0"/>
                <a:cs typeface="宋体" panose="02010600030101010101" pitchFamily="2" charset="-122"/>
              </a:rPr>
              <a:t>ip.src eq 192.168.1.107                         </a:t>
            </a:r>
            <a:r>
              <a:rPr lang="zh-CN" sz="2000">
                <a:cs typeface="宋体" panose="02010600030101010101" pitchFamily="2" charset="-122"/>
                <a:sym typeface="+mn-ea"/>
              </a:rPr>
              <a:t>或者</a:t>
            </a:r>
            <a:r>
              <a:rPr lang="en-US" sz="2000" b="0">
                <a:latin typeface="ˎ̥" charset="0"/>
                <a:cs typeface="宋体" panose="02010600030101010101" pitchFamily="2" charset="-122"/>
              </a:rPr>
              <a:t>                  </a:t>
            </a:r>
            <a:r>
              <a:rPr lang="en-US" sz="2000">
                <a:latin typeface="ˎ̥" charset="0"/>
                <a:cs typeface="宋体" panose="02010600030101010101" pitchFamily="2" charset="-122"/>
                <a:sym typeface="+mn-ea"/>
              </a:rPr>
              <a:t>ip.addr eq 192.168.1.107</a:t>
            </a:r>
            <a:endParaRPr lang="en-US" sz="2000" b="0">
              <a:latin typeface="ˎ̥" charset="0"/>
              <a:cs typeface="宋体" panose="02010600030101010101" pitchFamily="2" charset="-122"/>
            </a:endParaRPr>
          </a:p>
          <a:p>
            <a:pPr marL="0" indent="0" algn="l"/>
            <a:r>
              <a:rPr lang="en-US" sz="2000" b="0">
                <a:latin typeface="ˎ̥" charset="0"/>
                <a:cs typeface="宋体" panose="02010600030101010101" pitchFamily="2" charset="-122"/>
              </a:rPr>
              <a:t>ip.dst eq 192.168.1.107                       </a:t>
            </a:r>
            <a:r>
              <a:rPr lang="en-US" altLang="zh-CN" sz="2000" b="0">
                <a:cs typeface="宋体" panose="02010600030101010101" pitchFamily="2" charset="-122"/>
              </a:rPr>
              <a:t>                                </a:t>
            </a:r>
            <a:r>
              <a:rPr lang="en-US" sz="2000">
                <a:latin typeface="ˎ̥" charset="0"/>
                <a:cs typeface="宋体" panose="02010600030101010101" pitchFamily="2" charset="-122"/>
                <a:sym typeface="+mn-ea"/>
              </a:rPr>
              <a:t>ip.dst eq 192.168.1.107</a:t>
            </a:r>
            <a:endParaRPr lang="en-US" altLang="zh-CN" sz="2000" b="0">
              <a:latin typeface="ˎ̥" charset="0"/>
              <a:cs typeface="宋体" panose="02010600030101010101" pitchFamily="2" charset="-122"/>
            </a:endParaRPr>
          </a:p>
        </p:txBody>
      </p:sp>
      <p:pic>
        <p:nvPicPr>
          <p:cNvPr id="2" name="图片 1"/>
          <p:cNvPicPr>
            <a:picLocks noChangeAspect="1"/>
          </p:cNvPicPr>
          <p:nvPr/>
        </p:nvPicPr>
        <p:blipFill>
          <a:blip r:embed="rId1"/>
          <a:stretch>
            <a:fillRect/>
          </a:stretch>
        </p:blipFill>
        <p:spPr>
          <a:xfrm>
            <a:off x="0" y="3416935"/>
            <a:ext cx="12192000" cy="2546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过滤器</a:t>
            </a:r>
            <a:r>
              <a:rPr lang="en-US" altLang="zh-CN">
                <a:sym typeface="+mn-ea"/>
              </a:rPr>
              <a:t>·</a:t>
            </a:r>
            <a:r>
              <a:rPr>
                <a:cs typeface="宋体" panose="02010600030101010101" pitchFamily="2" charset="-122"/>
                <a:sym typeface="+mn-ea"/>
              </a:rPr>
              <a:t>过滤端口</a:t>
            </a:r>
            <a:endParaRPr>
              <a:cs typeface="宋体" panose="02010600030101010101" pitchFamily="2" charset="-122"/>
              <a:sym typeface="+mn-ea"/>
            </a:endParaRPr>
          </a:p>
        </p:txBody>
      </p:sp>
      <p:sp>
        <p:nvSpPr>
          <p:cNvPr id="100" name="文本框 99"/>
          <p:cNvSpPr txBox="1"/>
          <p:nvPr/>
        </p:nvSpPr>
        <p:spPr>
          <a:xfrm>
            <a:off x="1050925" y="1315085"/>
            <a:ext cx="9813290" cy="2245360"/>
          </a:xfrm>
          <a:prstGeom prst="rect">
            <a:avLst/>
          </a:prstGeom>
          <a:noFill/>
          <a:ln w="9525">
            <a:noFill/>
          </a:ln>
        </p:spPr>
        <p:txBody>
          <a:bodyPr wrap="square">
            <a:spAutoFit/>
          </a:bodyPr>
          <a:p>
            <a:pPr marL="0" indent="0" algn="l"/>
            <a:r>
              <a:rPr sz="2000" b="0">
                <a:cs typeface="宋体" panose="02010600030101010101" pitchFamily="2" charset="-122"/>
              </a:rPr>
              <a:t>tcp.port eq 80 </a:t>
            </a:r>
            <a:r>
              <a:rPr lang="en-US" sz="2000" b="0">
                <a:cs typeface="宋体" panose="02010600030101010101" pitchFamily="2" charset="-122"/>
              </a:rPr>
              <a:t>                                         </a:t>
            </a:r>
            <a:r>
              <a:rPr sz="2000" b="0">
                <a:cs typeface="宋体" panose="02010600030101010101" pitchFamily="2" charset="-122"/>
              </a:rPr>
              <a:t>不管端口是源还是目标的都显示</a:t>
            </a:r>
            <a:endParaRPr sz="2000" b="0">
              <a:cs typeface="宋体" panose="02010600030101010101" pitchFamily="2" charset="-122"/>
            </a:endParaRPr>
          </a:p>
          <a:p>
            <a:pPr marL="0" indent="0" algn="l"/>
            <a:r>
              <a:rPr sz="2000" b="0">
                <a:cs typeface="宋体" panose="02010600030101010101" pitchFamily="2" charset="-122"/>
              </a:rPr>
              <a:t>tcp.port == 80</a:t>
            </a:r>
            <a:endParaRPr sz="2000" b="0">
              <a:cs typeface="宋体" panose="02010600030101010101" pitchFamily="2" charset="-122"/>
            </a:endParaRPr>
          </a:p>
          <a:p>
            <a:pPr marL="0" indent="0" algn="l"/>
            <a:r>
              <a:rPr sz="2000" b="0">
                <a:cs typeface="宋体" panose="02010600030101010101" pitchFamily="2" charset="-122"/>
              </a:rPr>
              <a:t>tcp.port eq 2722</a:t>
            </a:r>
            <a:endParaRPr sz="2000" b="0">
              <a:cs typeface="宋体" panose="02010600030101010101" pitchFamily="2" charset="-122"/>
            </a:endParaRPr>
          </a:p>
          <a:p>
            <a:pPr marL="0" indent="0" algn="l"/>
            <a:r>
              <a:rPr sz="2000" b="0">
                <a:cs typeface="宋体" panose="02010600030101010101" pitchFamily="2" charset="-122"/>
              </a:rPr>
              <a:t>tcp.port eq 80 or udp.port eq 80</a:t>
            </a:r>
            <a:endParaRPr sz="2000" b="0">
              <a:cs typeface="宋体" panose="02010600030101010101" pitchFamily="2" charset="-122"/>
            </a:endParaRPr>
          </a:p>
          <a:p>
            <a:pPr marL="0" indent="0" algn="l"/>
            <a:r>
              <a:rPr sz="2000" b="0">
                <a:cs typeface="宋体" panose="02010600030101010101" pitchFamily="2" charset="-122"/>
              </a:rPr>
              <a:t>tcp.dstport == 80 </a:t>
            </a:r>
            <a:r>
              <a:rPr lang="en-US" sz="2000" b="0">
                <a:cs typeface="宋体" panose="02010600030101010101" pitchFamily="2" charset="-122"/>
              </a:rPr>
              <a:t>                                     </a:t>
            </a:r>
            <a:r>
              <a:rPr sz="2000" b="0">
                <a:cs typeface="宋体" panose="02010600030101010101" pitchFamily="2" charset="-122"/>
              </a:rPr>
              <a:t>只显tcp协议的目标端口80</a:t>
            </a:r>
            <a:endParaRPr sz="2000" b="0">
              <a:cs typeface="宋体" panose="02010600030101010101" pitchFamily="2" charset="-122"/>
            </a:endParaRPr>
          </a:p>
          <a:p>
            <a:pPr marL="0" indent="0" algn="l"/>
            <a:r>
              <a:rPr sz="2000" b="0">
                <a:cs typeface="宋体" panose="02010600030101010101" pitchFamily="2" charset="-122"/>
              </a:rPr>
              <a:t>tcp.srcport == 80 </a:t>
            </a:r>
            <a:r>
              <a:rPr lang="en-US" sz="2000" b="0">
                <a:cs typeface="宋体" panose="02010600030101010101" pitchFamily="2" charset="-122"/>
              </a:rPr>
              <a:t>                                     </a:t>
            </a:r>
            <a:r>
              <a:rPr sz="2000" b="0">
                <a:cs typeface="宋体" panose="02010600030101010101" pitchFamily="2" charset="-122"/>
              </a:rPr>
              <a:t>只显tcp协议的源端口80</a:t>
            </a:r>
            <a:endParaRPr sz="2000" b="0">
              <a:cs typeface="宋体" panose="02010600030101010101" pitchFamily="2" charset="-122"/>
            </a:endParaRPr>
          </a:p>
          <a:p>
            <a:pPr marL="0" indent="0" algn="l"/>
            <a:r>
              <a:rPr sz="2000" b="0">
                <a:cs typeface="宋体" panose="02010600030101010101" pitchFamily="2" charset="-122"/>
              </a:rPr>
              <a:t>tcp.port &gt;= 1 and tcp.port &lt;= 80</a:t>
            </a:r>
            <a:r>
              <a:rPr lang="en-US" sz="2000" b="0">
                <a:cs typeface="宋体" panose="02010600030101010101" pitchFamily="2" charset="-122"/>
              </a:rPr>
              <a:t>               过滤端口范围</a:t>
            </a:r>
            <a:endParaRPr lang="en-US" sz="2000" b="0">
              <a:cs typeface="宋体" panose="02010600030101010101" pitchFamily="2" charset="-122"/>
            </a:endParaRPr>
          </a:p>
        </p:txBody>
      </p:sp>
      <p:pic>
        <p:nvPicPr>
          <p:cNvPr id="3" name="图片 2"/>
          <p:cNvPicPr>
            <a:picLocks noChangeAspect="1"/>
          </p:cNvPicPr>
          <p:nvPr/>
        </p:nvPicPr>
        <p:blipFill>
          <a:blip r:embed="rId1"/>
          <a:stretch>
            <a:fillRect/>
          </a:stretch>
        </p:blipFill>
        <p:spPr>
          <a:xfrm>
            <a:off x="71120" y="3560445"/>
            <a:ext cx="11772900" cy="2933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过滤器</a:t>
            </a:r>
            <a:r>
              <a:rPr lang="en-US" altLang="zh-CN">
                <a:sym typeface="+mn-ea"/>
              </a:rPr>
              <a:t>·</a:t>
            </a:r>
            <a:r>
              <a:rPr>
                <a:cs typeface="宋体" panose="02010600030101010101" pitchFamily="2" charset="-122"/>
                <a:sym typeface="+mn-ea"/>
              </a:rPr>
              <a:t>过滤协议</a:t>
            </a:r>
            <a:endParaRPr>
              <a:cs typeface="宋体" panose="02010600030101010101" pitchFamily="2" charset="-122"/>
              <a:sym typeface="+mn-ea"/>
            </a:endParaRPr>
          </a:p>
        </p:txBody>
      </p:sp>
      <p:sp>
        <p:nvSpPr>
          <p:cNvPr id="2" name="文本框 1"/>
          <p:cNvSpPr txBox="1"/>
          <p:nvPr/>
        </p:nvSpPr>
        <p:spPr>
          <a:xfrm>
            <a:off x="1978025" y="1221105"/>
            <a:ext cx="8235315" cy="645160"/>
          </a:xfrm>
          <a:prstGeom prst="rect">
            <a:avLst/>
          </a:prstGeom>
          <a:noFill/>
        </p:spPr>
        <p:txBody>
          <a:bodyPr wrap="square" rtlCol="0">
            <a:spAutoFit/>
          </a:bodyPr>
          <a:p>
            <a:pPr algn="l"/>
            <a:r>
              <a:rPr lang="zh-CN" altLang="en-US"/>
              <a:t>tcp、udp、arp、icmp、http、smtp、ftp、dns、msnms、ip、ssl、oicq、bootp</a:t>
            </a:r>
            <a:endParaRPr lang="zh-CN" altLang="en-US"/>
          </a:p>
          <a:p>
            <a:pPr algn="l"/>
            <a:r>
              <a:rPr lang="zh-CN" altLang="en-US"/>
              <a:t>!arp   或者   not arp</a:t>
            </a:r>
            <a:r>
              <a:rPr lang="en-US" altLang="zh-CN"/>
              <a:t>    //排除arp包</a:t>
            </a:r>
            <a:endParaRPr lang="en-US" altLang="zh-CN"/>
          </a:p>
        </p:txBody>
      </p:sp>
      <p:pic>
        <p:nvPicPr>
          <p:cNvPr id="4" name="图片 3"/>
          <p:cNvPicPr>
            <a:picLocks noChangeAspect="1"/>
          </p:cNvPicPr>
          <p:nvPr/>
        </p:nvPicPr>
        <p:blipFill>
          <a:blip r:embed="rId1"/>
          <a:srcRect b="3759"/>
          <a:stretch>
            <a:fillRect/>
          </a:stretch>
        </p:blipFill>
        <p:spPr>
          <a:xfrm>
            <a:off x="243840" y="2025650"/>
            <a:ext cx="7956550" cy="2592705"/>
          </a:xfrm>
          <a:prstGeom prst="rect">
            <a:avLst/>
          </a:prstGeom>
        </p:spPr>
      </p:pic>
      <p:pic>
        <p:nvPicPr>
          <p:cNvPr id="7" name="图片 6"/>
          <p:cNvPicPr>
            <a:picLocks noChangeAspect="1"/>
          </p:cNvPicPr>
          <p:nvPr/>
        </p:nvPicPr>
        <p:blipFill>
          <a:blip r:embed="rId2"/>
          <a:stretch>
            <a:fillRect/>
          </a:stretch>
        </p:blipFill>
        <p:spPr>
          <a:xfrm>
            <a:off x="4513580" y="4627245"/>
            <a:ext cx="7678420" cy="2230755"/>
          </a:xfrm>
          <a:prstGeom prst="rect">
            <a:avLst/>
          </a:prstGeom>
        </p:spPr>
      </p:pic>
      <p:pic>
        <p:nvPicPr>
          <p:cNvPr id="8" name="图片 7"/>
          <p:cNvPicPr>
            <a:picLocks noChangeAspect="1"/>
          </p:cNvPicPr>
          <p:nvPr/>
        </p:nvPicPr>
        <p:blipFill>
          <a:blip r:embed="rId3"/>
          <a:srcRect b="17728"/>
          <a:stretch>
            <a:fillRect/>
          </a:stretch>
        </p:blipFill>
        <p:spPr>
          <a:xfrm>
            <a:off x="9721215" y="1692910"/>
            <a:ext cx="1358900" cy="880745"/>
          </a:xfrm>
          <a:prstGeom prst="rect">
            <a:avLst/>
          </a:prstGeom>
        </p:spPr>
      </p:pic>
      <p:pic>
        <p:nvPicPr>
          <p:cNvPr id="9" name="图片 8"/>
          <p:cNvPicPr>
            <a:picLocks noChangeAspect="1"/>
          </p:cNvPicPr>
          <p:nvPr/>
        </p:nvPicPr>
        <p:blipFill>
          <a:blip r:embed="rId4"/>
          <a:srcRect b="13767"/>
          <a:stretch>
            <a:fillRect/>
          </a:stretch>
        </p:blipFill>
        <p:spPr>
          <a:xfrm>
            <a:off x="1050925" y="5471160"/>
            <a:ext cx="1778000" cy="799465"/>
          </a:xfrm>
          <a:prstGeom prst="rect">
            <a:avLst/>
          </a:prstGeom>
        </p:spPr>
      </p:pic>
      <p:cxnSp>
        <p:nvCxnSpPr>
          <p:cNvPr id="10" name="直接箭头连接符 9"/>
          <p:cNvCxnSpPr/>
          <p:nvPr/>
        </p:nvCxnSpPr>
        <p:spPr>
          <a:xfrm flipV="1">
            <a:off x="1132840" y="2052320"/>
            <a:ext cx="8414385" cy="361950"/>
          </a:xfrm>
          <a:prstGeom prst="straightConnector1">
            <a:avLst/>
          </a:prstGeom>
          <a:ln w="38100">
            <a:tailEnd type="arrow" w="med" len="med"/>
          </a:ln>
        </p:spPr>
        <p:style>
          <a:lnRef idx="1">
            <a:schemeClr val="accent2"/>
          </a:lnRef>
          <a:fillRef idx="0">
            <a:schemeClr val="accent2"/>
          </a:fillRef>
          <a:effectRef idx="0">
            <a:schemeClr val="accent2"/>
          </a:effectRef>
          <a:fontRef idx="minor">
            <a:schemeClr val="tx1"/>
          </a:fontRef>
        </p:style>
      </p:cxnSp>
      <p:cxnSp>
        <p:nvCxnSpPr>
          <p:cNvPr id="11" name="直接箭头连接符 10"/>
          <p:cNvCxnSpPr/>
          <p:nvPr/>
        </p:nvCxnSpPr>
        <p:spPr>
          <a:xfrm flipH="1">
            <a:off x="1893570" y="5128895"/>
            <a:ext cx="2592070" cy="342265"/>
          </a:xfrm>
          <a:prstGeom prst="straightConnector1">
            <a:avLst/>
          </a:prstGeom>
          <a:ln w="38100">
            <a:tailEnd type="arrow" w="med" len="med"/>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过滤器</a:t>
            </a:r>
            <a:r>
              <a:rPr lang="en-US" altLang="zh-CN">
                <a:sym typeface="+mn-ea"/>
              </a:rPr>
              <a:t>·</a:t>
            </a:r>
            <a:r>
              <a:rPr>
                <a:cs typeface="宋体" panose="02010600030101010101" pitchFamily="2" charset="-122"/>
                <a:sym typeface="+mn-ea"/>
              </a:rPr>
              <a:t>过滤MAC</a:t>
            </a:r>
            <a:endParaRPr>
              <a:cs typeface="宋体" panose="02010600030101010101" pitchFamily="2" charset="-122"/>
              <a:sym typeface="+mn-ea"/>
            </a:endParaRPr>
          </a:p>
        </p:txBody>
      </p:sp>
      <p:sp>
        <p:nvSpPr>
          <p:cNvPr id="2" name="文本框 1"/>
          <p:cNvSpPr txBox="1"/>
          <p:nvPr/>
        </p:nvSpPr>
        <p:spPr>
          <a:xfrm>
            <a:off x="0" y="1120140"/>
            <a:ext cx="9731375" cy="2306955"/>
          </a:xfrm>
          <a:prstGeom prst="rect">
            <a:avLst/>
          </a:prstGeom>
          <a:noFill/>
        </p:spPr>
        <p:txBody>
          <a:bodyPr wrap="square" rtlCol="0">
            <a:spAutoFit/>
          </a:bodyPr>
          <a:p>
            <a:pPr algn="l"/>
            <a:r>
              <a:rPr lang="zh-CN" altLang="en-US"/>
              <a:t>太以网头过滤</a:t>
            </a:r>
            <a:endParaRPr lang="zh-CN" altLang="en-US"/>
          </a:p>
          <a:p>
            <a:pPr algn="l"/>
            <a:r>
              <a:rPr lang="zh-CN" altLang="en-US"/>
              <a:t>eth.dst == A0:00:00:04:C5:84 // 过滤目标mac</a:t>
            </a:r>
            <a:endParaRPr lang="zh-CN" altLang="en-US"/>
          </a:p>
          <a:p>
            <a:pPr algn="l"/>
            <a:r>
              <a:rPr lang="zh-CN" altLang="en-US"/>
              <a:t>eth.src eq A0:00:00:04:C5:84 // 过滤源mac</a:t>
            </a:r>
            <a:endParaRPr lang="zh-CN" altLang="en-US"/>
          </a:p>
          <a:p>
            <a:pPr algn="l"/>
            <a:r>
              <a:rPr lang="zh-CN" altLang="en-US"/>
              <a:t>eth.dst==A0:00:00:04:C5:84</a:t>
            </a:r>
            <a:endParaRPr lang="zh-CN" altLang="en-US"/>
          </a:p>
          <a:p>
            <a:pPr algn="l"/>
            <a:r>
              <a:rPr lang="zh-CN" altLang="en-US"/>
              <a:t>eth.dst==A0-00-00-04-C5-84</a:t>
            </a:r>
            <a:endParaRPr lang="zh-CN" altLang="en-US"/>
          </a:p>
          <a:p>
            <a:pPr algn="l"/>
            <a:r>
              <a:rPr lang="zh-CN" altLang="en-US"/>
              <a:t>eth.addr eq A0:00:00:04:C5:84 </a:t>
            </a:r>
            <a:endParaRPr lang="zh-CN" altLang="en-US"/>
          </a:p>
          <a:p>
            <a:pPr algn="l"/>
            <a:r>
              <a:rPr lang="zh-CN" altLang="en-US"/>
              <a:t>// 过滤源MAC和目标MAC都</a:t>
            </a:r>
            <a:endParaRPr lang="zh-CN" altLang="en-US"/>
          </a:p>
          <a:p>
            <a:pPr algn="l"/>
            <a:r>
              <a:rPr lang="zh-CN" altLang="en-US"/>
              <a:t>等于A0:00:00:04:C5:84的</a:t>
            </a:r>
            <a:endParaRPr lang="zh-CN" altLang="en-US"/>
          </a:p>
        </p:txBody>
      </p:sp>
      <p:pic>
        <p:nvPicPr>
          <p:cNvPr id="3" name="图片 2"/>
          <p:cNvPicPr>
            <a:picLocks noChangeAspect="1"/>
          </p:cNvPicPr>
          <p:nvPr/>
        </p:nvPicPr>
        <p:blipFill>
          <a:blip r:embed="rId1"/>
          <a:stretch>
            <a:fillRect/>
          </a:stretch>
        </p:blipFill>
        <p:spPr>
          <a:xfrm>
            <a:off x="3361055" y="2200275"/>
            <a:ext cx="8830945" cy="46577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过滤器</a:t>
            </a:r>
            <a:r>
              <a:rPr lang="en-US" altLang="zh-CN">
                <a:sym typeface="+mn-ea"/>
              </a:rPr>
              <a:t>·</a:t>
            </a:r>
            <a:r>
              <a:rPr>
                <a:cs typeface="宋体" panose="02010600030101010101" pitchFamily="2" charset="-122"/>
                <a:sym typeface="+mn-ea"/>
              </a:rPr>
              <a:t>过滤</a:t>
            </a:r>
            <a:r>
              <a:rPr lang="zh-CN" altLang="en-US">
                <a:sym typeface="+mn-ea"/>
              </a:rPr>
              <a:t>包长度</a:t>
            </a:r>
            <a:endParaRPr>
              <a:cs typeface="宋体" panose="02010600030101010101" pitchFamily="2" charset="-122"/>
              <a:sym typeface="+mn-ea"/>
            </a:endParaRPr>
          </a:p>
        </p:txBody>
      </p:sp>
      <p:sp>
        <p:nvSpPr>
          <p:cNvPr id="2" name="文本框 1"/>
          <p:cNvSpPr txBox="1"/>
          <p:nvPr/>
        </p:nvSpPr>
        <p:spPr>
          <a:xfrm>
            <a:off x="1311275" y="1120140"/>
            <a:ext cx="9568815" cy="1476375"/>
          </a:xfrm>
          <a:prstGeom prst="rect">
            <a:avLst/>
          </a:prstGeom>
          <a:noFill/>
        </p:spPr>
        <p:txBody>
          <a:bodyPr wrap="square" rtlCol="0">
            <a:spAutoFit/>
          </a:bodyPr>
          <a:p>
            <a:pPr algn="l"/>
            <a:r>
              <a:rPr lang="zh-CN" altLang="en-US"/>
              <a:t>包长度过滤</a:t>
            </a:r>
            <a:endParaRPr lang="zh-CN" altLang="en-US"/>
          </a:p>
          <a:p>
            <a:pPr algn="l"/>
            <a:r>
              <a:rPr lang="zh-CN" altLang="en-US"/>
              <a:t>udp.length == 26 这个长度是指udp本身固定长度8加上udp下面那块数据包之和</a:t>
            </a:r>
            <a:endParaRPr lang="zh-CN" altLang="en-US"/>
          </a:p>
          <a:p>
            <a:pPr algn="l"/>
            <a:r>
              <a:rPr lang="zh-CN" altLang="en-US"/>
              <a:t>tcp.len &gt;= 7   指的是ip数据包(tcp下面那块数据),不包括tcp本身</a:t>
            </a:r>
            <a:endParaRPr lang="zh-CN" altLang="en-US"/>
          </a:p>
          <a:p>
            <a:pPr algn="l"/>
            <a:r>
              <a:rPr lang="zh-CN" altLang="en-US"/>
              <a:t>ip.len == 94 除了以太网头固定长度14,其它都算是ip.len,即从ip本身到最后</a:t>
            </a:r>
            <a:endParaRPr lang="zh-CN" altLang="en-US"/>
          </a:p>
          <a:p>
            <a:pPr algn="l"/>
            <a:r>
              <a:rPr lang="zh-CN" altLang="en-US"/>
              <a:t>frame.len == 119 整个数据包长度,从eth开始到最后eth ---&gt; ip or arp ---&gt; tcp or udp ---&gt; data</a:t>
            </a:r>
            <a:endParaRPr lang="zh-CN" altLang="en-US"/>
          </a:p>
        </p:txBody>
      </p:sp>
      <p:pic>
        <p:nvPicPr>
          <p:cNvPr id="4" name="图片 3"/>
          <p:cNvPicPr>
            <a:picLocks noChangeAspect="1"/>
          </p:cNvPicPr>
          <p:nvPr/>
        </p:nvPicPr>
        <p:blipFill>
          <a:blip r:embed="rId1"/>
          <a:stretch>
            <a:fillRect/>
          </a:stretch>
        </p:blipFill>
        <p:spPr>
          <a:xfrm>
            <a:off x="2623820" y="2747010"/>
            <a:ext cx="6944360" cy="40297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过滤器</a:t>
            </a:r>
            <a:r>
              <a:rPr lang="en-US" altLang="zh-CN">
                <a:sym typeface="+mn-ea"/>
              </a:rPr>
              <a:t>·</a:t>
            </a:r>
            <a:r>
              <a:rPr>
                <a:cs typeface="宋体" panose="02010600030101010101" pitchFamily="2" charset="-122"/>
                <a:sym typeface="+mn-ea"/>
              </a:rPr>
              <a:t>过滤http模式</a:t>
            </a:r>
            <a:endParaRPr>
              <a:cs typeface="宋体" panose="02010600030101010101" pitchFamily="2" charset="-122"/>
              <a:sym typeface="+mn-ea"/>
            </a:endParaRPr>
          </a:p>
        </p:txBody>
      </p:sp>
      <p:sp>
        <p:nvSpPr>
          <p:cNvPr id="2" name="文本框 1"/>
          <p:cNvSpPr txBox="1"/>
          <p:nvPr/>
        </p:nvSpPr>
        <p:spPr>
          <a:xfrm>
            <a:off x="2347595" y="1482090"/>
            <a:ext cx="7219950" cy="5375910"/>
          </a:xfrm>
          <a:prstGeom prst="rect">
            <a:avLst/>
          </a:prstGeom>
          <a:noFill/>
        </p:spPr>
        <p:txBody>
          <a:bodyPr wrap="square" rtlCol="0">
            <a:noAutofit/>
          </a:bodyPr>
          <a:p>
            <a:pPr algn="l">
              <a:lnSpc>
                <a:spcPct val="130000"/>
              </a:lnSpc>
            </a:pPr>
            <a:r>
              <a:rPr lang="zh-CN" altLang="en-US"/>
              <a:t>http.request.method == "GET"</a:t>
            </a:r>
            <a:r>
              <a:rPr lang="en-US" altLang="zh-CN"/>
              <a:t>      </a:t>
            </a:r>
            <a:endParaRPr lang="en-US" altLang="zh-CN"/>
          </a:p>
          <a:p>
            <a:pPr algn="l">
              <a:lnSpc>
                <a:spcPct val="130000"/>
              </a:lnSpc>
            </a:pPr>
            <a:r>
              <a:rPr lang="zh-CN" altLang="en-US"/>
              <a:t>http.request.method == "POST"</a:t>
            </a:r>
            <a:r>
              <a:rPr lang="en-US" altLang="zh-CN"/>
              <a:t>      </a:t>
            </a:r>
            <a:endParaRPr lang="en-US" altLang="zh-CN"/>
          </a:p>
          <a:p>
            <a:pPr algn="l">
              <a:lnSpc>
                <a:spcPct val="130000"/>
              </a:lnSpc>
            </a:pPr>
            <a:r>
              <a:rPr lang="zh-CN" altLang="en-US"/>
              <a:t>http.request.uri == "/img/</a:t>
            </a:r>
            <a:r>
              <a:rPr lang="en-US" altLang="zh-CN"/>
              <a:t>xxxxx</a:t>
            </a:r>
            <a:r>
              <a:rPr lang="zh-CN" altLang="en-US"/>
              <a:t>.gif"</a:t>
            </a:r>
            <a:endParaRPr lang="zh-CN" altLang="en-US"/>
          </a:p>
          <a:p>
            <a:pPr algn="l">
              <a:lnSpc>
                <a:spcPct val="130000"/>
              </a:lnSpc>
            </a:pPr>
            <a:r>
              <a:rPr lang="zh-CN" altLang="en-US"/>
              <a:t>http contains "GET"</a:t>
            </a:r>
            <a:r>
              <a:rPr lang="en-US" altLang="zh-CN"/>
              <a:t>     </a:t>
            </a:r>
            <a:endParaRPr lang="en-US" altLang="zh-CN"/>
          </a:p>
          <a:p>
            <a:pPr algn="l">
              <a:lnSpc>
                <a:spcPct val="130000"/>
              </a:lnSpc>
            </a:pPr>
            <a:r>
              <a:rPr lang="zh-CN" altLang="en-US"/>
              <a:t>http contains "HTTP/1."</a:t>
            </a:r>
            <a:endParaRPr lang="zh-CN" altLang="en-US"/>
          </a:p>
          <a:p>
            <a:pPr algn="l">
              <a:lnSpc>
                <a:spcPct val="130000"/>
              </a:lnSpc>
            </a:pPr>
            <a:r>
              <a:rPr lang="zh-CN" altLang="en-US"/>
              <a:t>// GET包</a:t>
            </a:r>
            <a:endParaRPr lang="zh-CN" altLang="en-US"/>
          </a:p>
          <a:p>
            <a:pPr algn="l">
              <a:lnSpc>
                <a:spcPct val="130000"/>
              </a:lnSpc>
            </a:pPr>
            <a:r>
              <a:rPr lang="zh-CN" altLang="en-US"/>
              <a:t>http.request.method == "GET" &amp;&amp; http contains "Host: "</a:t>
            </a:r>
            <a:endParaRPr lang="zh-CN" altLang="en-US"/>
          </a:p>
          <a:p>
            <a:pPr algn="l">
              <a:lnSpc>
                <a:spcPct val="130000"/>
              </a:lnSpc>
            </a:pPr>
            <a:r>
              <a:rPr lang="zh-CN" altLang="en-US"/>
              <a:t>http.request.method == "GET" &amp;&amp; http contains "User-Agent: "</a:t>
            </a:r>
            <a:endParaRPr lang="zh-CN" altLang="en-US"/>
          </a:p>
          <a:p>
            <a:pPr algn="l">
              <a:lnSpc>
                <a:spcPct val="130000"/>
              </a:lnSpc>
            </a:pPr>
            <a:r>
              <a:rPr lang="zh-CN" altLang="en-US"/>
              <a:t>// POST包</a:t>
            </a:r>
            <a:endParaRPr lang="zh-CN" altLang="en-US"/>
          </a:p>
          <a:p>
            <a:pPr algn="l">
              <a:lnSpc>
                <a:spcPct val="130000"/>
              </a:lnSpc>
            </a:pPr>
            <a:r>
              <a:rPr lang="zh-CN" altLang="en-US"/>
              <a:t>http.request.method == "POST" &amp;&amp; http contains "Host: "</a:t>
            </a:r>
            <a:endParaRPr lang="zh-CN" altLang="en-US"/>
          </a:p>
          <a:p>
            <a:pPr algn="l">
              <a:lnSpc>
                <a:spcPct val="130000"/>
              </a:lnSpc>
            </a:pPr>
            <a:r>
              <a:rPr lang="zh-CN" altLang="en-US"/>
              <a:t>http.request.method == "POST" &amp;&amp; http contains "User-Agent: "</a:t>
            </a:r>
            <a:endParaRPr lang="zh-CN" altLang="en-US"/>
          </a:p>
          <a:p>
            <a:pPr algn="l">
              <a:lnSpc>
                <a:spcPct val="130000"/>
              </a:lnSpc>
            </a:pPr>
            <a:r>
              <a:rPr lang="zh-CN" altLang="en-US"/>
              <a:t>// 响应包</a:t>
            </a:r>
            <a:endParaRPr lang="zh-CN" altLang="en-US"/>
          </a:p>
          <a:p>
            <a:pPr algn="l">
              <a:lnSpc>
                <a:spcPct val="130000"/>
              </a:lnSpc>
            </a:pPr>
            <a:r>
              <a:rPr lang="zh-CN" altLang="en-US"/>
              <a:t>http contains "HTTP/1.1 200 OK" &amp;&amp; http contains "Content-Type: "</a:t>
            </a:r>
            <a:endParaRPr lang="zh-CN" altLang="en-US"/>
          </a:p>
          <a:p>
            <a:pPr algn="l">
              <a:lnSpc>
                <a:spcPct val="130000"/>
              </a:lnSpc>
            </a:pPr>
            <a:r>
              <a:rPr lang="zh-CN" altLang="en-US"/>
              <a:t>http contains "HTTP/1.0 200 OK" &amp;&amp; http contains "Content-Type: "</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过滤器</a:t>
            </a:r>
            <a:r>
              <a:rPr lang="en-US" altLang="zh-CN">
                <a:sym typeface="+mn-ea"/>
              </a:rPr>
              <a:t>·</a:t>
            </a:r>
            <a:r>
              <a:rPr>
                <a:cs typeface="宋体" panose="02010600030101010101" pitchFamily="2" charset="-122"/>
                <a:sym typeface="+mn-ea"/>
              </a:rPr>
              <a:t>过滤http模式</a:t>
            </a:r>
            <a:endParaRPr>
              <a:cs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0" y="2209165"/>
            <a:ext cx="12192000" cy="4648835"/>
          </a:xfrm>
          <a:prstGeom prst="rect">
            <a:avLst/>
          </a:prstGeom>
        </p:spPr>
      </p:pic>
      <p:sp>
        <p:nvSpPr>
          <p:cNvPr id="4" name="文本框 3"/>
          <p:cNvSpPr txBox="1"/>
          <p:nvPr/>
        </p:nvSpPr>
        <p:spPr>
          <a:xfrm>
            <a:off x="635" y="1370965"/>
            <a:ext cx="12191365" cy="368300"/>
          </a:xfrm>
          <a:prstGeom prst="rect">
            <a:avLst/>
          </a:prstGeom>
          <a:noFill/>
        </p:spPr>
        <p:txBody>
          <a:bodyPr wrap="square" rtlCol="0">
            <a:spAutoFit/>
          </a:bodyPr>
          <a:p>
            <a:r>
              <a:rPr lang="zh-CN" altLang="en-US"/>
              <a:t>http.request.method == "POST" &amp;&amp; http contains "Host: 10.223.20.120"</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网络端点</a:t>
            </a:r>
            <a:endParaRPr lang="zh-CN" altLang="en-US"/>
          </a:p>
        </p:txBody>
      </p:sp>
      <p:pic>
        <p:nvPicPr>
          <p:cNvPr id="4" name="图片 3"/>
          <p:cNvPicPr>
            <a:picLocks noChangeAspect="1"/>
          </p:cNvPicPr>
          <p:nvPr/>
        </p:nvPicPr>
        <p:blipFill>
          <a:blip r:embed="rId1"/>
          <a:srcRect r="5530" b="4376"/>
          <a:stretch>
            <a:fillRect/>
          </a:stretch>
        </p:blipFill>
        <p:spPr>
          <a:xfrm>
            <a:off x="4816475" y="1118870"/>
            <a:ext cx="7023735" cy="5739130"/>
          </a:xfrm>
          <a:prstGeom prst="rect">
            <a:avLst/>
          </a:prstGeom>
        </p:spPr>
      </p:pic>
      <p:grpSp>
        <p:nvGrpSpPr>
          <p:cNvPr id="8" name="组合 7"/>
          <p:cNvGrpSpPr/>
          <p:nvPr/>
        </p:nvGrpSpPr>
        <p:grpSpPr>
          <a:xfrm>
            <a:off x="179705" y="2004695"/>
            <a:ext cx="4636770" cy="3067050"/>
            <a:chOff x="283" y="3157"/>
            <a:chExt cx="7302" cy="4830"/>
          </a:xfrm>
        </p:grpSpPr>
        <p:pic>
          <p:nvPicPr>
            <p:cNvPr id="5" name="图片 4"/>
            <p:cNvPicPr>
              <a:picLocks noChangeAspect="1"/>
            </p:cNvPicPr>
            <p:nvPr/>
          </p:nvPicPr>
          <p:blipFill>
            <a:blip r:embed="rId2"/>
            <a:srcRect l="29384" r="8996"/>
            <a:stretch>
              <a:fillRect/>
            </a:stretch>
          </p:blipFill>
          <p:spPr>
            <a:xfrm>
              <a:off x="283" y="3157"/>
              <a:ext cx="7302" cy="4830"/>
            </a:xfrm>
            <a:prstGeom prst="rect">
              <a:avLst/>
            </a:prstGeom>
          </p:spPr>
        </p:pic>
        <p:sp>
          <p:nvSpPr>
            <p:cNvPr id="7" name="矩形 6"/>
            <p:cNvSpPr/>
            <p:nvPr/>
          </p:nvSpPr>
          <p:spPr>
            <a:xfrm>
              <a:off x="1800" y="3325"/>
              <a:ext cx="803" cy="650"/>
            </a:xfrm>
            <a:prstGeom prst="rect">
              <a:avLst/>
            </a:prstGeom>
            <a:noFill/>
            <a:ln w="28575">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9" name="矩形 8"/>
          <p:cNvSpPr/>
          <p:nvPr/>
        </p:nvSpPr>
        <p:spPr>
          <a:xfrm>
            <a:off x="1379220" y="3222625"/>
            <a:ext cx="509905" cy="279400"/>
          </a:xfrm>
          <a:prstGeom prst="rect">
            <a:avLst/>
          </a:prstGeom>
          <a:noFill/>
          <a:ln w="28575">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090930"/>
            <a:ext cx="4636770" cy="2960370"/>
            <a:chOff x="0" y="1948"/>
            <a:chExt cx="7302" cy="4662"/>
          </a:xfrm>
        </p:grpSpPr>
        <p:pic>
          <p:nvPicPr>
            <p:cNvPr id="7" name="图片 6"/>
            <p:cNvPicPr>
              <a:picLocks noChangeAspect="1"/>
            </p:cNvPicPr>
            <p:nvPr/>
          </p:nvPicPr>
          <p:blipFill>
            <a:blip r:embed="rId1"/>
            <a:srcRect l="29384" t="3478" r="8996"/>
            <a:stretch>
              <a:fillRect/>
            </a:stretch>
          </p:blipFill>
          <p:spPr>
            <a:xfrm>
              <a:off x="0" y="1948"/>
              <a:ext cx="7302" cy="4662"/>
            </a:xfrm>
            <a:prstGeom prst="rect">
              <a:avLst/>
            </a:prstGeom>
          </p:spPr>
        </p:pic>
        <p:sp>
          <p:nvSpPr>
            <p:cNvPr id="9" name="矩形 8"/>
            <p:cNvSpPr/>
            <p:nvPr/>
          </p:nvSpPr>
          <p:spPr>
            <a:xfrm>
              <a:off x="1517" y="1948"/>
              <a:ext cx="803" cy="650"/>
            </a:xfrm>
            <a:prstGeom prst="rect">
              <a:avLst/>
            </a:prstGeom>
            <a:noFill/>
            <a:ln w="28575">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网络会话</a:t>
            </a:r>
            <a:endParaRPr lang="zh-CN" altLang="en-US"/>
          </a:p>
        </p:txBody>
      </p:sp>
      <p:pic>
        <p:nvPicPr>
          <p:cNvPr id="5" name="图片 4"/>
          <p:cNvPicPr>
            <a:picLocks noChangeAspect="1"/>
          </p:cNvPicPr>
          <p:nvPr/>
        </p:nvPicPr>
        <p:blipFill>
          <a:blip r:embed="rId2"/>
          <a:stretch>
            <a:fillRect/>
          </a:stretch>
        </p:blipFill>
        <p:spPr>
          <a:xfrm>
            <a:off x="1750695" y="2991485"/>
            <a:ext cx="10441305" cy="3866515"/>
          </a:xfrm>
          <a:prstGeom prst="rect">
            <a:avLst/>
          </a:prstGeom>
        </p:spPr>
      </p:pic>
      <p:sp>
        <p:nvSpPr>
          <p:cNvPr id="11" name="矩形 10"/>
          <p:cNvSpPr/>
          <p:nvPr/>
        </p:nvSpPr>
        <p:spPr>
          <a:xfrm>
            <a:off x="1240790" y="2025015"/>
            <a:ext cx="509905" cy="266700"/>
          </a:xfrm>
          <a:prstGeom prst="rect">
            <a:avLst/>
          </a:prstGeom>
          <a:noFill/>
          <a:ln w="28575">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30365" cy="577215"/>
          </a:xfrm>
        </p:spPr>
        <p:txBody>
          <a:bodyPr/>
          <a:p>
            <a:r>
              <a:rPr lang="en-US" altLang="zh-CN">
                <a:sym typeface="+mn-ea"/>
              </a:rPr>
              <a:t>MISC·</a:t>
            </a:r>
            <a:r>
              <a:rPr lang="zh-CN" altLang="en-US">
                <a:sym typeface="+mn-ea"/>
              </a:rPr>
              <a:t>压缩文件</a:t>
            </a:r>
            <a:r>
              <a:rPr lang="en-US" altLang="zh-CN">
                <a:sym typeface="+mn-ea"/>
              </a:rPr>
              <a:t>·</a:t>
            </a:r>
            <a:r>
              <a:rPr lang="zh-CN" altLang="en-US">
                <a:sym typeface="+mn-ea"/>
              </a:rPr>
              <a:t>压缩文件密码爆破</a:t>
            </a:r>
            <a:endParaRPr lang="en-US" altLang="zh-CN"/>
          </a:p>
        </p:txBody>
      </p:sp>
      <p:pic>
        <p:nvPicPr>
          <p:cNvPr id="4" name="图片 3"/>
          <p:cNvPicPr>
            <a:picLocks noChangeAspect="1"/>
          </p:cNvPicPr>
          <p:nvPr/>
        </p:nvPicPr>
        <p:blipFill>
          <a:blip r:embed="rId1"/>
          <a:stretch>
            <a:fillRect/>
          </a:stretch>
        </p:blipFill>
        <p:spPr>
          <a:xfrm>
            <a:off x="4777105" y="2338070"/>
            <a:ext cx="7124065" cy="4519930"/>
          </a:xfrm>
          <a:prstGeom prst="rect">
            <a:avLst/>
          </a:prstGeom>
          <a:ln>
            <a:solidFill>
              <a:srgbClr val="0162A7"/>
            </a:solidFill>
          </a:ln>
        </p:spPr>
      </p:pic>
      <p:pic>
        <p:nvPicPr>
          <p:cNvPr id="3" name="图片 2"/>
          <p:cNvPicPr>
            <a:picLocks noChangeAspect="1"/>
          </p:cNvPicPr>
          <p:nvPr/>
        </p:nvPicPr>
        <p:blipFill>
          <a:blip r:embed="rId2"/>
          <a:srcRect t="8052"/>
          <a:stretch>
            <a:fillRect/>
          </a:stretch>
        </p:blipFill>
        <p:spPr>
          <a:xfrm>
            <a:off x="0" y="1094105"/>
            <a:ext cx="7305040" cy="4198620"/>
          </a:xfrm>
          <a:prstGeom prst="rect">
            <a:avLst/>
          </a:prstGeom>
          <a:ln>
            <a:solidFill>
              <a:srgbClr val="0162A7"/>
            </a:solidFill>
          </a:ln>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协议分级</a:t>
            </a:r>
            <a:endParaRPr lang="zh-CN" altLang="en-US"/>
          </a:p>
        </p:txBody>
      </p:sp>
      <p:grpSp>
        <p:nvGrpSpPr>
          <p:cNvPr id="10" name="组合 9"/>
          <p:cNvGrpSpPr/>
          <p:nvPr/>
        </p:nvGrpSpPr>
        <p:grpSpPr>
          <a:xfrm>
            <a:off x="0" y="1087120"/>
            <a:ext cx="4636770" cy="2960370"/>
            <a:chOff x="0" y="1948"/>
            <a:chExt cx="7302" cy="4662"/>
          </a:xfrm>
        </p:grpSpPr>
        <p:pic>
          <p:nvPicPr>
            <p:cNvPr id="7" name="图片 6"/>
            <p:cNvPicPr>
              <a:picLocks noChangeAspect="1"/>
            </p:cNvPicPr>
            <p:nvPr/>
          </p:nvPicPr>
          <p:blipFill>
            <a:blip r:embed="rId1"/>
            <a:srcRect l="29384" t="3478" r="8996"/>
            <a:stretch>
              <a:fillRect/>
            </a:stretch>
          </p:blipFill>
          <p:spPr>
            <a:xfrm>
              <a:off x="0" y="1948"/>
              <a:ext cx="7302" cy="4662"/>
            </a:xfrm>
            <a:prstGeom prst="rect">
              <a:avLst/>
            </a:prstGeom>
          </p:spPr>
        </p:pic>
        <p:sp>
          <p:nvSpPr>
            <p:cNvPr id="9" name="矩形 8"/>
            <p:cNvSpPr/>
            <p:nvPr/>
          </p:nvSpPr>
          <p:spPr>
            <a:xfrm>
              <a:off x="1517" y="1948"/>
              <a:ext cx="803" cy="650"/>
            </a:xfrm>
            <a:prstGeom prst="rect">
              <a:avLst/>
            </a:prstGeom>
            <a:noFill/>
            <a:ln w="28575">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矩形 10"/>
          <p:cNvSpPr/>
          <p:nvPr/>
        </p:nvSpPr>
        <p:spPr>
          <a:xfrm>
            <a:off x="1240790" y="1838960"/>
            <a:ext cx="740410" cy="266700"/>
          </a:xfrm>
          <a:prstGeom prst="rect">
            <a:avLst/>
          </a:prstGeom>
          <a:noFill/>
          <a:ln w="28575">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2"/>
          <a:srcRect r="2784" b="3940"/>
          <a:stretch>
            <a:fillRect/>
          </a:stretch>
        </p:blipFill>
        <p:spPr>
          <a:xfrm>
            <a:off x="821055" y="2806065"/>
            <a:ext cx="11370945" cy="40519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t>数据包长度分析</a:t>
            </a:r>
            <a:endParaRPr lang="zh-CN" altLang="en-US"/>
          </a:p>
        </p:txBody>
      </p:sp>
      <p:pic>
        <p:nvPicPr>
          <p:cNvPr id="3" name="图片 2"/>
          <p:cNvPicPr>
            <a:picLocks noChangeAspect="1"/>
          </p:cNvPicPr>
          <p:nvPr/>
        </p:nvPicPr>
        <p:blipFill>
          <a:blip r:embed="rId1"/>
          <a:stretch>
            <a:fillRect/>
          </a:stretch>
        </p:blipFill>
        <p:spPr>
          <a:xfrm>
            <a:off x="1080135" y="4743450"/>
            <a:ext cx="3876040" cy="1466850"/>
          </a:xfrm>
          <a:prstGeom prst="rect">
            <a:avLst/>
          </a:prstGeom>
        </p:spPr>
      </p:pic>
      <p:pic>
        <p:nvPicPr>
          <p:cNvPr id="4" name="图片 3"/>
          <p:cNvPicPr>
            <a:picLocks noChangeAspect="1"/>
          </p:cNvPicPr>
          <p:nvPr/>
        </p:nvPicPr>
        <p:blipFill>
          <a:blip r:embed="rId2"/>
          <a:stretch>
            <a:fillRect/>
          </a:stretch>
        </p:blipFill>
        <p:spPr>
          <a:xfrm>
            <a:off x="6553835" y="1198880"/>
            <a:ext cx="5176520" cy="5458460"/>
          </a:xfrm>
          <a:prstGeom prst="rect">
            <a:avLst/>
          </a:prstGeom>
        </p:spPr>
      </p:pic>
      <p:grpSp>
        <p:nvGrpSpPr>
          <p:cNvPr id="10" name="组合 9"/>
          <p:cNvGrpSpPr/>
          <p:nvPr/>
        </p:nvGrpSpPr>
        <p:grpSpPr>
          <a:xfrm>
            <a:off x="699770" y="1198880"/>
            <a:ext cx="4636770" cy="2960370"/>
            <a:chOff x="0" y="1948"/>
            <a:chExt cx="7302" cy="4662"/>
          </a:xfrm>
        </p:grpSpPr>
        <p:pic>
          <p:nvPicPr>
            <p:cNvPr id="7" name="图片 6"/>
            <p:cNvPicPr>
              <a:picLocks noChangeAspect="1"/>
            </p:cNvPicPr>
            <p:nvPr/>
          </p:nvPicPr>
          <p:blipFill>
            <a:blip r:embed="rId3"/>
            <a:srcRect l="29384" t="3478" r="8996"/>
            <a:stretch>
              <a:fillRect/>
            </a:stretch>
          </p:blipFill>
          <p:spPr>
            <a:xfrm>
              <a:off x="0" y="1948"/>
              <a:ext cx="7302" cy="4662"/>
            </a:xfrm>
            <a:prstGeom prst="rect">
              <a:avLst/>
            </a:prstGeom>
          </p:spPr>
        </p:pic>
        <p:sp>
          <p:nvSpPr>
            <p:cNvPr id="9" name="矩形 8"/>
            <p:cNvSpPr/>
            <p:nvPr/>
          </p:nvSpPr>
          <p:spPr>
            <a:xfrm>
              <a:off x="1517" y="1948"/>
              <a:ext cx="803" cy="650"/>
            </a:xfrm>
            <a:prstGeom prst="rect">
              <a:avLst/>
            </a:prstGeom>
            <a:noFill/>
            <a:ln w="28575">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矩形 10"/>
          <p:cNvSpPr/>
          <p:nvPr/>
        </p:nvSpPr>
        <p:spPr>
          <a:xfrm>
            <a:off x="1986280" y="2545715"/>
            <a:ext cx="509905" cy="266700"/>
          </a:xfrm>
          <a:prstGeom prst="rect">
            <a:avLst/>
          </a:prstGeom>
          <a:noFill/>
          <a:ln w="28575">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en-US" altLang="zh-CN"/>
              <a:t>MISC·</a:t>
            </a:r>
            <a:r>
              <a:rPr lang="zh-CN" altLang="en-US"/>
              <a:t>流量分析</a:t>
            </a:r>
            <a:r>
              <a:rPr lang="en-US" altLang="zh-CN"/>
              <a:t>·</a:t>
            </a:r>
            <a:r>
              <a:rPr lang="zh-CN" altLang="en-US">
                <a:sym typeface="+mn-ea"/>
              </a:rPr>
              <a:t>追踪</a:t>
            </a:r>
            <a:r>
              <a:rPr lang="en-US" altLang="zh-CN">
                <a:sym typeface="+mn-ea"/>
              </a:rPr>
              <a:t>TCP</a:t>
            </a:r>
            <a:r>
              <a:rPr lang="zh-CN" altLang="en-US">
                <a:sym typeface="+mn-ea"/>
              </a:rPr>
              <a:t>流</a:t>
            </a:r>
            <a:endParaRPr lang="zh-CN" altLang="en-US"/>
          </a:p>
        </p:txBody>
      </p:sp>
      <p:pic>
        <p:nvPicPr>
          <p:cNvPr id="7" name="图片 6"/>
          <p:cNvPicPr>
            <a:picLocks noChangeAspect="1"/>
          </p:cNvPicPr>
          <p:nvPr/>
        </p:nvPicPr>
        <p:blipFill>
          <a:blip r:embed="rId1"/>
          <a:srcRect r="14194"/>
          <a:stretch>
            <a:fillRect/>
          </a:stretch>
        </p:blipFill>
        <p:spPr>
          <a:xfrm>
            <a:off x="5522595" y="1087755"/>
            <a:ext cx="6669405" cy="6182995"/>
          </a:xfrm>
          <a:prstGeom prst="rect">
            <a:avLst/>
          </a:prstGeom>
        </p:spPr>
      </p:pic>
      <p:grpSp>
        <p:nvGrpSpPr>
          <p:cNvPr id="8" name="组合 7"/>
          <p:cNvGrpSpPr/>
          <p:nvPr/>
        </p:nvGrpSpPr>
        <p:grpSpPr>
          <a:xfrm>
            <a:off x="374015" y="1640840"/>
            <a:ext cx="4480560" cy="3115310"/>
            <a:chOff x="451" y="2392"/>
            <a:chExt cx="10574" cy="7124"/>
          </a:xfrm>
        </p:grpSpPr>
        <p:pic>
          <p:nvPicPr>
            <p:cNvPr id="4" name="图片 3"/>
            <p:cNvPicPr>
              <a:picLocks noChangeAspect="1"/>
            </p:cNvPicPr>
            <p:nvPr/>
          </p:nvPicPr>
          <p:blipFill>
            <a:blip r:embed="rId2"/>
            <a:stretch>
              <a:fillRect/>
            </a:stretch>
          </p:blipFill>
          <p:spPr>
            <a:xfrm>
              <a:off x="451" y="2392"/>
              <a:ext cx="10575" cy="7125"/>
            </a:xfrm>
            <a:prstGeom prst="rect">
              <a:avLst/>
            </a:prstGeom>
          </p:spPr>
        </p:pic>
        <p:sp>
          <p:nvSpPr>
            <p:cNvPr id="9" name="矩形 8"/>
            <p:cNvSpPr/>
            <p:nvPr/>
          </p:nvSpPr>
          <p:spPr>
            <a:xfrm>
              <a:off x="4072" y="7240"/>
              <a:ext cx="803" cy="650"/>
            </a:xfrm>
            <a:prstGeom prst="rect">
              <a:avLst/>
            </a:prstGeom>
            <a:noFill/>
            <a:ln w="28575">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8114" y="7574"/>
              <a:ext cx="1486" cy="650"/>
            </a:xfrm>
            <a:prstGeom prst="rect">
              <a:avLst/>
            </a:prstGeom>
            <a:noFill/>
            <a:ln w="28575">
              <a:solidFill>
                <a:srgbClr val="C70019"/>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流媒体</a:t>
            </a:r>
            <a:r>
              <a:rPr lang="en-US" altLang="zh-CN">
                <a:sym typeface="+mn-ea"/>
              </a:rPr>
              <a:t>·</a:t>
            </a:r>
            <a:r>
              <a:rPr lang="zh-CN" altLang="en-US">
                <a:sym typeface="+mn-ea"/>
              </a:rPr>
              <a:t>第</a:t>
            </a:r>
            <a:r>
              <a:rPr lang="en-US" altLang="zh-CN">
                <a:sym typeface="+mn-ea"/>
              </a:rPr>
              <a:t>4</a:t>
            </a:r>
            <a:r>
              <a:rPr lang="zh-CN" altLang="en-US">
                <a:sym typeface="+mn-ea"/>
              </a:rPr>
              <a:t>题</a:t>
            </a:r>
            <a:endParaRPr lang="zh-CN" altLang="en-US"/>
          </a:p>
        </p:txBody>
      </p:sp>
      <p:pic>
        <p:nvPicPr>
          <p:cNvPr id="3" name="图片 2"/>
          <p:cNvPicPr>
            <a:picLocks noChangeAspect="1"/>
          </p:cNvPicPr>
          <p:nvPr/>
        </p:nvPicPr>
        <p:blipFill>
          <a:blip r:embed="rId1"/>
          <a:stretch>
            <a:fillRect/>
          </a:stretch>
        </p:blipFill>
        <p:spPr>
          <a:xfrm>
            <a:off x="1086485" y="1755140"/>
            <a:ext cx="9725025" cy="2333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流媒体</a:t>
            </a:r>
            <a:r>
              <a:rPr lang="en-US" altLang="zh-CN">
                <a:sym typeface="+mn-ea"/>
              </a:rPr>
              <a:t>·</a:t>
            </a:r>
            <a:r>
              <a:rPr lang="zh-CN" altLang="en-US">
                <a:sym typeface="+mn-ea"/>
              </a:rPr>
              <a:t>第</a:t>
            </a:r>
            <a:r>
              <a:rPr lang="en-US" altLang="zh-CN">
                <a:sym typeface="+mn-ea"/>
              </a:rPr>
              <a:t>4</a:t>
            </a:r>
            <a:r>
              <a:rPr lang="zh-CN" altLang="en-US">
                <a:sym typeface="+mn-ea"/>
              </a:rPr>
              <a:t>题</a:t>
            </a:r>
            <a:endParaRPr lang="zh-CN" altLang="en-US"/>
          </a:p>
        </p:txBody>
      </p:sp>
      <p:pic>
        <p:nvPicPr>
          <p:cNvPr id="5" name="图片 4"/>
          <p:cNvPicPr>
            <a:picLocks noChangeAspect="1"/>
          </p:cNvPicPr>
          <p:nvPr/>
        </p:nvPicPr>
        <p:blipFill>
          <a:blip r:embed="rId1"/>
          <a:stretch>
            <a:fillRect/>
          </a:stretch>
        </p:blipFill>
        <p:spPr>
          <a:xfrm>
            <a:off x="400050" y="1114425"/>
            <a:ext cx="11115675"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流媒体</a:t>
            </a:r>
            <a:r>
              <a:rPr lang="en-US" altLang="zh-CN">
                <a:sym typeface="+mn-ea"/>
              </a:rPr>
              <a:t>·</a:t>
            </a:r>
            <a:r>
              <a:rPr lang="zh-CN" altLang="en-US">
                <a:sym typeface="+mn-ea"/>
              </a:rPr>
              <a:t>第</a:t>
            </a:r>
            <a:r>
              <a:rPr lang="en-US" altLang="zh-CN">
                <a:sym typeface="+mn-ea"/>
              </a:rPr>
              <a:t>5</a:t>
            </a:r>
            <a:r>
              <a:rPr lang="zh-CN" altLang="en-US">
                <a:sym typeface="+mn-ea"/>
              </a:rPr>
              <a:t>题</a:t>
            </a:r>
            <a:endParaRPr lang="zh-CN" altLang="en-US"/>
          </a:p>
        </p:txBody>
      </p:sp>
      <p:pic>
        <p:nvPicPr>
          <p:cNvPr id="2" name="图片 1"/>
          <p:cNvPicPr>
            <a:picLocks noChangeAspect="1"/>
          </p:cNvPicPr>
          <p:nvPr/>
        </p:nvPicPr>
        <p:blipFill>
          <a:blip r:embed="rId1"/>
          <a:stretch>
            <a:fillRect/>
          </a:stretch>
        </p:blipFill>
        <p:spPr>
          <a:xfrm>
            <a:off x="1190625" y="2314575"/>
            <a:ext cx="9810750" cy="2228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流媒体</a:t>
            </a:r>
            <a:r>
              <a:rPr lang="en-US" altLang="zh-CN">
                <a:sym typeface="+mn-ea"/>
              </a:rPr>
              <a:t>·</a:t>
            </a:r>
            <a:r>
              <a:rPr lang="zh-CN" altLang="en-US">
                <a:sym typeface="+mn-ea"/>
              </a:rPr>
              <a:t>第</a:t>
            </a:r>
            <a:r>
              <a:rPr lang="en-US" altLang="zh-CN">
                <a:sym typeface="+mn-ea"/>
              </a:rPr>
              <a:t>5</a:t>
            </a:r>
            <a:r>
              <a:rPr lang="zh-CN" altLang="en-US">
                <a:sym typeface="+mn-ea"/>
              </a:rPr>
              <a:t>题</a:t>
            </a:r>
            <a:endParaRPr lang="zh-CN" altLang="en-US"/>
          </a:p>
        </p:txBody>
      </p:sp>
      <p:pic>
        <p:nvPicPr>
          <p:cNvPr id="4" name="图片 3"/>
          <p:cNvPicPr>
            <a:picLocks noChangeAspect="1"/>
          </p:cNvPicPr>
          <p:nvPr/>
        </p:nvPicPr>
        <p:blipFill>
          <a:blip r:embed="rId1"/>
          <a:stretch>
            <a:fillRect/>
          </a:stretch>
        </p:blipFill>
        <p:spPr>
          <a:xfrm>
            <a:off x="0" y="1106170"/>
            <a:ext cx="11487150" cy="4352925"/>
          </a:xfrm>
          <a:prstGeom prst="rect">
            <a:avLst/>
          </a:prstGeom>
        </p:spPr>
      </p:pic>
      <p:pic>
        <p:nvPicPr>
          <p:cNvPr id="3" name="图片 2"/>
          <p:cNvPicPr>
            <a:picLocks noChangeAspect="1"/>
          </p:cNvPicPr>
          <p:nvPr/>
        </p:nvPicPr>
        <p:blipFill>
          <a:blip r:embed="rId2"/>
          <a:stretch>
            <a:fillRect/>
          </a:stretch>
        </p:blipFill>
        <p:spPr>
          <a:xfrm>
            <a:off x="4505325" y="4924425"/>
            <a:ext cx="7686675" cy="1933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流媒体</a:t>
            </a:r>
            <a:r>
              <a:rPr lang="en-US" altLang="zh-CN">
                <a:sym typeface="+mn-ea"/>
              </a:rPr>
              <a:t>·</a:t>
            </a:r>
            <a:r>
              <a:rPr lang="zh-CN" altLang="en-US">
                <a:sym typeface="+mn-ea"/>
              </a:rPr>
              <a:t>第</a:t>
            </a:r>
            <a:r>
              <a:rPr lang="en-US" altLang="zh-CN">
                <a:sym typeface="+mn-ea"/>
              </a:rPr>
              <a:t>9</a:t>
            </a:r>
            <a:r>
              <a:rPr lang="zh-CN" altLang="en-US">
                <a:sym typeface="+mn-ea"/>
              </a:rPr>
              <a:t>题</a:t>
            </a:r>
            <a:endParaRPr lang="zh-CN" altLang="en-US"/>
          </a:p>
        </p:txBody>
      </p:sp>
      <p:pic>
        <p:nvPicPr>
          <p:cNvPr id="5" name="图片 4"/>
          <p:cNvPicPr>
            <a:picLocks noChangeAspect="1"/>
          </p:cNvPicPr>
          <p:nvPr/>
        </p:nvPicPr>
        <p:blipFill>
          <a:blip r:embed="rId1"/>
          <a:stretch>
            <a:fillRect/>
          </a:stretch>
        </p:blipFill>
        <p:spPr>
          <a:xfrm>
            <a:off x="1285875" y="2414270"/>
            <a:ext cx="9620250" cy="20288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流媒体</a:t>
            </a:r>
            <a:r>
              <a:rPr lang="en-US" altLang="zh-CN">
                <a:sym typeface="+mn-ea"/>
              </a:rPr>
              <a:t>·</a:t>
            </a:r>
            <a:r>
              <a:rPr lang="zh-CN" altLang="en-US">
                <a:sym typeface="+mn-ea"/>
              </a:rPr>
              <a:t>第</a:t>
            </a:r>
            <a:r>
              <a:rPr lang="en-US" altLang="zh-CN">
                <a:sym typeface="+mn-ea"/>
              </a:rPr>
              <a:t>9</a:t>
            </a:r>
            <a:r>
              <a:rPr lang="zh-CN" altLang="en-US">
                <a:sym typeface="+mn-ea"/>
              </a:rPr>
              <a:t>题</a:t>
            </a:r>
            <a:endParaRPr lang="zh-CN" altLang="en-US"/>
          </a:p>
        </p:txBody>
      </p:sp>
      <p:pic>
        <p:nvPicPr>
          <p:cNvPr id="2" name="图片 1"/>
          <p:cNvPicPr>
            <a:picLocks noChangeAspect="1"/>
          </p:cNvPicPr>
          <p:nvPr/>
        </p:nvPicPr>
        <p:blipFill>
          <a:blip r:embed="rId1"/>
          <a:stretch>
            <a:fillRect/>
          </a:stretch>
        </p:blipFill>
        <p:spPr>
          <a:xfrm>
            <a:off x="552450" y="1390650"/>
            <a:ext cx="10810875" cy="5467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流媒体</a:t>
            </a:r>
            <a:r>
              <a:rPr lang="en-US" altLang="zh-CN">
                <a:sym typeface="+mn-ea"/>
              </a:rPr>
              <a:t>·</a:t>
            </a:r>
            <a:r>
              <a:rPr lang="zh-CN" altLang="en-US">
                <a:sym typeface="+mn-ea"/>
              </a:rPr>
              <a:t>第</a:t>
            </a:r>
            <a:r>
              <a:rPr lang="en-US" altLang="zh-CN">
                <a:sym typeface="+mn-ea"/>
              </a:rPr>
              <a:t>10</a:t>
            </a:r>
            <a:r>
              <a:rPr lang="zh-CN" altLang="en-US">
                <a:sym typeface="+mn-ea"/>
              </a:rPr>
              <a:t>题</a:t>
            </a:r>
            <a:endParaRPr lang="zh-CN" altLang="en-US"/>
          </a:p>
        </p:txBody>
      </p:sp>
      <p:pic>
        <p:nvPicPr>
          <p:cNvPr id="3" name="图片 2"/>
          <p:cNvPicPr>
            <a:picLocks noChangeAspect="1"/>
          </p:cNvPicPr>
          <p:nvPr/>
        </p:nvPicPr>
        <p:blipFill>
          <a:blip r:embed="rId1"/>
          <a:stretch>
            <a:fillRect/>
          </a:stretch>
        </p:blipFill>
        <p:spPr>
          <a:xfrm>
            <a:off x="1104900" y="2276475"/>
            <a:ext cx="9982200" cy="2305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30365" cy="577215"/>
          </a:xfrm>
        </p:spPr>
        <p:txBody>
          <a:bodyPr/>
          <a:p>
            <a:r>
              <a:rPr lang="en-US" altLang="zh-CN">
                <a:sym typeface="+mn-ea"/>
              </a:rPr>
              <a:t>MISC·</a:t>
            </a:r>
            <a:r>
              <a:rPr lang="zh-CN" altLang="en-US">
                <a:sym typeface="+mn-ea"/>
              </a:rPr>
              <a:t>隐写技术</a:t>
            </a:r>
            <a:r>
              <a:rPr lang="en-US" altLang="zh-CN">
                <a:sym typeface="+mn-ea"/>
              </a:rPr>
              <a:t>·MISC·</a:t>
            </a:r>
            <a:r>
              <a:rPr lang="zh-CN" altLang="en-US">
                <a:sym typeface="+mn-ea"/>
              </a:rPr>
              <a:t>第</a:t>
            </a:r>
            <a:r>
              <a:rPr lang="en-US" altLang="zh-CN">
                <a:sym typeface="+mn-ea"/>
              </a:rPr>
              <a:t>5</a:t>
            </a:r>
            <a:r>
              <a:rPr lang="zh-CN" altLang="en-US">
                <a:sym typeface="+mn-ea"/>
              </a:rPr>
              <a:t>题</a:t>
            </a:r>
            <a:endParaRPr lang="zh-CN" altLang="en-US">
              <a:sym typeface="+mn-ea"/>
            </a:endParaRPr>
          </a:p>
        </p:txBody>
      </p:sp>
      <p:pic>
        <p:nvPicPr>
          <p:cNvPr id="3" name="图片 2"/>
          <p:cNvPicPr>
            <a:picLocks noChangeAspect="1"/>
          </p:cNvPicPr>
          <p:nvPr/>
        </p:nvPicPr>
        <p:blipFill>
          <a:blip r:embed="rId1"/>
          <a:stretch>
            <a:fillRect/>
          </a:stretch>
        </p:blipFill>
        <p:spPr>
          <a:xfrm>
            <a:off x="1200150" y="1960880"/>
            <a:ext cx="9791700" cy="2667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流媒体</a:t>
            </a:r>
            <a:r>
              <a:rPr lang="en-US" altLang="zh-CN">
                <a:sym typeface="+mn-ea"/>
              </a:rPr>
              <a:t>·</a:t>
            </a:r>
            <a:r>
              <a:rPr lang="zh-CN" altLang="en-US">
                <a:sym typeface="+mn-ea"/>
              </a:rPr>
              <a:t>第</a:t>
            </a:r>
            <a:r>
              <a:rPr lang="en-US" altLang="zh-CN">
                <a:sym typeface="+mn-ea"/>
              </a:rPr>
              <a:t>10</a:t>
            </a:r>
            <a:r>
              <a:rPr lang="zh-CN" altLang="en-US">
                <a:sym typeface="+mn-ea"/>
              </a:rPr>
              <a:t>题</a:t>
            </a:r>
            <a:endParaRPr lang="zh-CN" altLang="en-US"/>
          </a:p>
        </p:txBody>
      </p:sp>
      <p:pic>
        <p:nvPicPr>
          <p:cNvPr id="2" name="图片 1"/>
          <p:cNvPicPr>
            <a:picLocks noChangeAspect="1"/>
          </p:cNvPicPr>
          <p:nvPr/>
        </p:nvPicPr>
        <p:blipFill>
          <a:blip r:embed="rId1"/>
          <a:stretch>
            <a:fillRect/>
          </a:stretch>
        </p:blipFill>
        <p:spPr>
          <a:xfrm>
            <a:off x="138430" y="1370965"/>
            <a:ext cx="11915140" cy="51765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杂项篇</a:t>
            </a:r>
            <a:r>
              <a:rPr lang="en-US" altLang="zh-CN">
                <a:sym typeface="+mn-ea"/>
              </a:rPr>
              <a:t>·</a:t>
            </a:r>
            <a:r>
              <a:rPr lang="zh-CN" altLang="en-US">
                <a:sym typeface="+mn-ea"/>
              </a:rPr>
              <a:t>第</a:t>
            </a:r>
            <a:r>
              <a:rPr lang="en-US" altLang="zh-CN">
                <a:sym typeface="+mn-ea"/>
              </a:rPr>
              <a:t>11</a:t>
            </a:r>
            <a:r>
              <a:rPr lang="zh-CN" altLang="en-US">
                <a:sym typeface="+mn-ea"/>
              </a:rPr>
              <a:t>题</a:t>
            </a:r>
            <a:endParaRPr lang="zh-CN" altLang="en-US"/>
          </a:p>
        </p:txBody>
      </p:sp>
      <p:pic>
        <p:nvPicPr>
          <p:cNvPr id="3" name="图片 2"/>
          <p:cNvPicPr>
            <a:picLocks noChangeAspect="1"/>
          </p:cNvPicPr>
          <p:nvPr/>
        </p:nvPicPr>
        <p:blipFill>
          <a:blip r:embed="rId1"/>
          <a:stretch>
            <a:fillRect/>
          </a:stretch>
        </p:blipFill>
        <p:spPr>
          <a:xfrm>
            <a:off x="1181100" y="2328545"/>
            <a:ext cx="9829800" cy="2200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杂项篇</a:t>
            </a:r>
            <a:r>
              <a:rPr lang="en-US" altLang="zh-CN">
                <a:sym typeface="+mn-ea"/>
              </a:rPr>
              <a:t>·</a:t>
            </a:r>
            <a:r>
              <a:rPr lang="zh-CN" altLang="en-US">
                <a:sym typeface="+mn-ea"/>
              </a:rPr>
              <a:t>第</a:t>
            </a:r>
            <a:r>
              <a:rPr lang="en-US" altLang="zh-CN">
                <a:sym typeface="+mn-ea"/>
              </a:rPr>
              <a:t>11</a:t>
            </a:r>
            <a:r>
              <a:rPr lang="zh-CN" altLang="en-US">
                <a:sym typeface="+mn-ea"/>
              </a:rPr>
              <a:t>题</a:t>
            </a:r>
            <a:endParaRPr lang="zh-CN" altLang="en-US"/>
          </a:p>
        </p:txBody>
      </p:sp>
      <p:pic>
        <p:nvPicPr>
          <p:cNvPr id="2" name="图片 1"/>
          <p:cNvPicPr>
            <a:picLocks noChangeAspect="1"/>
          </p:cNvPicPr>
          <p:nvPr/>
        </p:nvPicPr>
        <p:blipFill>
          <a:blip r:embed="rId1"/>
          <a:stretch>
            <a:fillRect/>
          </a:stretch>
        </p:blipFill>
        <p:spPr>
          <a:xfrm>
            <a:off x="173990" y="1982470"/>
            <a:ext cx="11844655" cy="31610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杂项篇</a:t>
            </a:r>
            <a:r>
              <a:rPr lang="en-US" altLang="zh-CN">
                <a:sym typeface="+mn-ea"/>
              </a:rPr>
              <a:t>·</a:t>
            </a:r>
            <a:r>
              <a:rPr lang="zh-CN" altLang="en-US">
                <a:sym typeface="+mn-ea"/>
              </a:rPr>
              <a:t>第</a:t>
            </a:r>
            <a:r>
              <a:rPr lang="en-US" altLang="zh-CN">
                <a:sym typeface="+mn-ea"/>
              </a:rPr>
              <a:t>11</a:t>
            </a:r>
            <a:r>
              <a:rPr lang="zh-CN" altLang="en-US">
                <a:sym typeface="+mn-ea"/>
              </a:rPr>
              <a:t>题</a:t>
            </a:r>
            <a:endParaRPr lang="zh-CN" altLang="en-US"/>
          </a:p>
        </p:txBody>
      </p:sp>
      <p:pic>
        <p:nvPicPr>
          <p:cNvPr id="4" name="图片 3"/>
          <p:cNvPicPr>
            <a:picLocks noChangeAspect="1"/>
          </p:cNvPicPr>
          <p:nvPr/>
        </p:nvPicPr>
        <p:blipFill>
          <a:blip r:embed="rId1"/>
          <a:stretch>
            <a:fillRect/>
          </a:stretch>
        </p:blipFill>
        <p:spPr>
          <a:xfrm>
            <a:off x="0" y="1222375"/>
            <a:ext cx="12201525" cy="47815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杂项篇</a:t>
            </a:r>
            <a:r>
              <a:rPr lang="en-US" altLang="zh-CN">
                <a:sym typeface="+mn-ea"/>
              </a:rPr>
              <a:t>·</a:t>
            </a:r>
            <a:r>
              <a:rPr lang="zh-CN" altLang="en-US">
                <a:sym typeface="+mn-ea"/>
              </a:rPr>
              <a:t>第</a:t>
            </a:r>
            <a:r>
              <a:rPr lang="en-US" altLang="zh-CN">
                <a:sym typeface="+mn-ea"/>
              </a:rPr>
              <a:t>11</a:t>
            </a:r>
            <a:r>
              <a:rPr lang="zh-CN" altLang="en-US">
                <a:sym typeface="+mn-ea"/>
              </a:rPr>
              <a:t>题</a:t>
            </a:r>
            <a:endParaRPr lang="zh-CN" altLang="en-US"/>
          </a:p>
        </p:txBody>
      </p:sp>
      <p:pic>
        <p:nvPicPr>
          <p:cNvPr id="3" name="图片 2"/>
          <p:cNvPicPr>
            <a:picLocks noChangeAspect="1"/>
          </p:cNvPicPr>
          <p:nvPr/>
        </p:nvPicPr>
        <p:blipFill>
          <a:blip r:embed="rId1"/>
          <a:stretch>
            <a:fillRect/>
          </a:stretch>
        </p:blipFill>
        <p:spPr>
          <a:xfrm>
            <a:off x="0" y="1144905"/>
            <a:ext cx="11601450" cy="5467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a:t>
            </a:r>
            <a:r>
              <a:rPr lang="zh-CN" altLang="en-US">
                <a:sym typeface="+mn-ea"/>
              </a:rPr>
              <a:t>杂项篇</a:t>
            </a:r>
            <a:r>
              <a:rPr lang="en-US" altLang="zh-CN">
                <a:sym typeface="+mn-ea"/>
              </a:rPr>
              <a:t>·</a:t>
            </a:r>
            <a:r>
              <a:rPr lang="zh-CN" altLang="en-US">
                <a:sym typeface="+mn-ea"/>
              </a:rPr>
              <a:t>第</a:t>
            </a:r>
            <a:r>
              <a:rPr lang="en-US" altLang="zh-CN">
                <a:sym typeface="+mn-ea"/>
              </a:rPr>
              <a:t>11</a:t>
            </a:r>
            <a:r>
              <a:rPr lang="zh-CN" altLang="en-US">
                <a:sym typeface="+mn-ea"/>
              </a:rPr>
              <a:t>题</a:t>
            </a:r>
            <a:endParaRPr lang="zh-CN" altLang="en-US"/>
          </a:p>
        </p:txBody>
      </p:sp>
      <p:pic>
        <p:nvPicPr>
          <p:cNvPr id="5" name="图片 4"/>
          <p:cNvPicPr>
            <a:picLocks noChangeAspect="1"/>
          </p:cNvPicPr>
          <p:nvPr/>
        </p:nvPicPr>
        <p:blipFill>
          <a:blip r:embed="rId1"/>
          <a:stretch>
            <a:fillRect/>
          </a:stretch>
        </p:blipFill>
        <p:spPr>
          <a:xfrm>
            <a:off x="2776220" y="1524000"/>
            <a:ext cx="6638925" cy="3810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t>流量分析</a:t>
            </a:r>
            <a:r>
              <a:rPr lang="en-US" altLang="zh-CN"/>
              <a:t>·</a:t>
            </a:r>
            <a:r>
              <a:rPr lang="zh-CN" altLang="en-US"/>
              <a:t>隐写技术</a:t>
            </a:r>
            <a:r>
              <a:rPr lang="en-US" altLang="zh-CN"/>
              <a:t>·</a:t>
            </a:r>
            <a:r>
              <a:rPr lang="zh-CN" altLang="en-US"/>
              <a:t>杂项篇</a:t>
            </a:r>
            <a:r>
              <a:rPr lang="en-US" altLang="zh-CN"/>
              <a:t>·</a:t>
            </a:r>
            <a:r>
              <a:rPr lang="zh-CN" altLang="en-US"/>
              <a:t>第</a:t>
            </a:r>
            <a:r>
              <a:rPr lang="en-US" altLang="zh-CN"/>
              <a:t>14</a:t>
            </a:r>
            <a:r>
              <a:rPr lang="zh-CN" altLang="en-US"/>
              <a:t>题</a:t>
            </a:r>
            <a:endParaRPr lang="zh-CN" altLang="en-US"/>
          </a:p>
        </p:txBody>
      </p:sp>
      <p:pic>
        <p:nvPicPr>
          <p:cNvPr id="3" name="图片 2"/>
          <p:cNvPicPr>
            <a:picLocks noChangeAspect="1"/>
          </p:cNvPicPr>
          <p:nvPr/>
        </p:nvPicPr>
        <p:blipFill>
          <a:blip r:embed="rId1"/>
          <a:stretch>
            <a:fillRect/>
          </a:stretch>
        </p:blipFill>
        <p:spPr>
          <a:xfrm>
            <a:off x="1261745" y="2209800"/>
            <a:ext cx="9667875" cy="2438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t>流量分析</a:t>
            </a:r>
            <a:r>
              <a:rPr lang="en-US" altLang="zh-CN"/>
              <a:t>·</a:t>
            </a:r>
            <a:r>
              <a:rPr lang="zh-CN" altLang="en-US"/>
              <a:t>隐写技术</a:t>
            </a:r>
            <a:r>
              <a:rPr lang="en-US" altLang="zh-CN"/>
              <a:t>·</a:t>
            </a:r>
            <a:r>
              <a:rPr lang="zh-CN" altLang="en-US"/>
              <a:t>杂项篇</a:t>
            </a:r>
            <a:r>
              <a:rPr lang="en-US" altLang="zh-CN"/>
              <a:t>·</a:t>
            </a:r>
            <a:r>
              <a:rPr lang="zh-CN" altLang="en-US"/>
              <a:t>第</a:t>
            </a:r>
            <a:r>
              <a:rPr lang="en-US" altLang="zh-CN"/>
              <a:t>14</a:t>
            </a:r>
            <a:r>
              <a:rPr lang="zh-CN" altLang="en-US"/>
              <a:t>题</a:t>
            </a:r>
            <a:endParaRPr lang="zh-CN" altLang="en-US"/>
          </a:p>
        </p:txBody>
      </p:sp>
      <p:pic>
        <p:nvPicPr>
          <p:cNvPr id="34" name="picture 34"/>
          <p:cNvPicPr>
            <a:picLocks noChangeAspect="1"/>
          </p:cNvPicPr>
          <p:nvPr/>
        </p:nvPicPr>
        <p:blipFill>
          <a:blip r:embed="rId1"/>
          <a:stretch>
            <a:fillRect/>
          </a:stretch>
        </p:blipFill>
        <p:spPr>
          <a:xfrm rot="21600000">
            <a:off x="1502791" y="2914015"/>
            <a:ext cx="9349740" cy="2110739"/>
          </a:xfrm>
          <a:prstGeom prst="rect">
            <a:avLst/>
          </a:prstGeom>
        </p:spPr>
      </p:pic>
      <p:sp>
        <p:nvSpPr>
          <p:cNvPr id="40" name="textbox 40"/>
          <p:cNvSpPr/>
          <p:nvPr/>
        </p:nvSpPr>
        <p:spPr>
          <a:xfrm>
            <a:off x="1454251" y="1903044"/>
            <a:ext cx="9283700" cy="662940"/>
          </a:xfrm>
          <a:prstGeom prst="rect">
            <a:avLst/>
          </a:prstGeom>
          <a:noFill/>
          <a:ln w="0" cap="flat">
            <a:noFill/>
            <a:prstDash val="solid"/>
            <a:miter lim="0"/>
          </a:ln>
        </p:spPr>
        <p:txBody>
          <a:bodyPr vert="horz" wrap="square" lIns="0" tIns="0" rIns="0" bIns="0"/>
          <a:p>
            <a:pPr algn="l" rtl="0" eaLnBrk="0">
              <a:lnSpc>
                <a:spcPct val="77000"/>
              </a:lnSpc>
            </a:pPr>
            <a:endParaRPr sz="100" dirty="0">
              <a:latin typeface="Arial" panose="020B0604020202020204"/>
              <a:ea typeface="Arial" panose="020B0604020202020204"/>
              <a:cs typeface="Arial" panose="020B0604020202020204"/>
            </a:endParaRPr>
          </a:p>
          <a:p>
            <a:pPr marL="24765" algn="l" rtl="0" eaLnBrk="0">
              <a:lnSpc>
                <a:spcPct val="88000"/>
              </a:lnSpc>
            </a:pPr>
            <a:r>
              <a:rPr sz="1700" kern="0" spc="70" dirty="0">
                <a:solidFill>
                  <a:srgbClr val="000000">
                    <a:alpha val="100000"/>
                  </a:srgbClr>
                </a:solidFill>
                <a:latin typeface="Arial" panose="020B0604020202020204"/>
                <a:ea typeface="Arial" panose="020B0604020202020204"/>
                <a:cs typeface="Arial" panose="020B0604020202020204"/>
              </a:rPr>
              <a:t>1. </a:t>
            </a:r>
            <a:r>
              <a:rPr sz="1700" kern="0" spc="0" dirty="0">
                <a:solidFill>
                  <a:srgbClr val="000000">
                    <a:alpha val="100000"/>
                  </a:srgbClr>
                </a:solidFill>
                <a:latin typeface="Arial" panose="020B0604020202020204"/>
                <a:ea typeface="Arial" panose="020B0604020202020204"/>
                <a:cs typeface="Arial" panose="020B0604020202020204"/>
              </a:rPr>
              <a:t>wireshark</a:t>
            </a:r>
            <a:r>
              <a:rPr sz="1700" kern="0" spc="70" dirty="0">
                <a:solidFill>
                  <a:srgbClr val="000000">
                    <a:alpha val="100000"/>
                  </a:srgbClr>
                </a:solidFill>
                <a:latin typeface="Arial" panose="020B0604020202020204"/>
                <a:ea typeface="Arial" panose="020B0604020202020204"/>
                <a:cs typeface="Arial" panose="020B0604020202020204"/>
              </a:rPr>
              <a:t> </a:t>
            </a:r>
            <a:r>
              <a:rPr sz="17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打开查看</a:t>
            </a:r>
            <a:r>
              <a:rPr sz="1700" kern="0" spc="-2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，有大部分响应码为 </a:t>
            </a:r>
            <a:r>
              <a:rPr sz="1700" kern="0" spc="70" dirty="0">
                <a:solidFill>
                  <a:srgbClr val="000000">
                    <a:alpha val="100000"/>
                  </a:srgbClr>
                </a:solidFill>
                <a:latin typeface="Arial" panose="020B0604020202020204"/>
                <a:ea typeface="Arial" panose="020B0604020202020204"/>
                <a:cs typeface="Arial" panose="020B0604020202020204"/>
              </a:rPr>
              <a:t>404</a:t>
            </a:r>
            <a:r>
              <a:rPr sz="1700" kern="0" spc="-200" dirty="0">
                <a:solidFill>
                  <a:srgbClr val="000000">
                    <a:alpha val="100000"/>
                  </a:srgbClr>
                </a:solidFill>
                <a:latin typeface="Arial" panose="020B0604020202020204"/>
                <a:ea typeface="Arial" panose="020B0604020202020204"/>
                <a:cs typeface="Arial" panose="020B0604020202020204"/>
              </a:rPr>
              <a:t> </a:t>
            </a:r>
            <a:r>
              <a:rPr sz="17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推测进行了目录扫描</a:t>
            </a:r>
            <a:r>
              <a:rPr sz="1700" kern="0" spc="-2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kern="0" spc="-40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过滤出响应码为 </a:t>
            </a:r>
            <a:r>
              <a:rPr sz="1700" kern="0" spc="60" dirty="0">
                <a:solidFill>
                  <a:srgbClr val="000000">
                    <a:alpha val="100000"/>
                  </a:srgbClr>
                </a:solidFill>
                <a:latin typeface="Arial" panose="020B0604020202020204"/>
                <a:ea typeface="Arial" panose="020B0604020202020204"/>
                <a:cs typeface="Arial" panose="020B0604020202020204"/>
              </a:rPr>
              <a:t>200</a:t>
            </a:r>
            <a:endParaRPr sz="1700" dirty="0">
              <a:latin typeface="Arial" panose="020B0604020202020204"/>
              <a:ea typeface="Arial" panose="020B0604020202020204"/>
              <a:cs typeface="Arial" panose="020B0604020202020204"/>
            </a:endParaRPr>
          </a:p>
          <a:p>
            <a:pPr marL="12700" algn="l" rtl="0" eaLnBrk="0">
              <a:lnSpc>
                <a:spcPts val="3230"/>
              </a:lnSpc>
            </a:pPr>
            <a:r>
              <a:rPr sz="1700" kern="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的请求可以看到有一个压缩包</a:t>
            </a:r>
            <a:endParaRPr sz="17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t>流量分析</a:t>
            </a:r>
            <a:r>
              <a:rPr lang="en-US" altLang="zh-CN"/>
              <a:t>·</a:t>
            </a:r>
            <a:r>
              <a:rPr lang="zh-CN" altLang="en-US"/>
              <a:t>隐写技术</a:t>
            </a:r>
            <a:r>
              <a:rPr lang="en-US" altLang="zh-CN"/>
              <a:t>·</a:t>
            </a:r>
            <a:r>
              <a:rPr lang="zh-CN" altLang="en-US"/>
              <a:t>杂项篇</a:t>
            </a:r>
            <a:r>
              <a:rPr lang="en-US" altLang="zh-CN"/>
              <a:t>·</a:t>
            </a:r>
            <a:r>
              <a:rPr lang="zh-CN" altLang="en-US"/>
              <a:t>第</a:t>
            </a:r>
            <a:r>
              <a:rPr lang="en-US" altLang="zh-CN"/>
              <a:t>14</a:t>
            </a:r>
            <a:r>
              <a:rPr lang="zh-CN" altLang="en-US"/>
              <a:t>题</a:t>
            </a:r>
            <a:endParaRPr lang="zh-CN" altLang="en-US"/>
          </a:p>
        </p:txBody>
      </p:sp>
      <p:pic>
        <p:nvPicPr>
          <p:cNvPr id="56" name="picture 56"/>
          <p:cNvPicPr>
            <a:picLocks noChangeAspect="1"/>
          </p:cNvPicPr>
          <p:nvPr/>
        </p:nvPicPr>
        <p:blipFill>
          <a:blip r:embed="rId1"/>
          <a:stretch>
            <a:fillRect/>
          </a:stretch>
        </p:blipFill>
        <p:spPr>
          <a:xfrm rot="21600000">
            <a:off x="3887723" y="1409700"/>
            <a:ext cx="6096000" cy="2153411"/>
          </a:xfrm>
          <a:prstGeom prst="rect">
            <a:avLst/>
          </a:prstGeom>
        </p:spPr>
      </p:pic>
      <p:pic>
        <p:nvPicPr>
          <p:cNvPr id="58" name="picture 58"/>
          <p:cNvPicPr>
            <a:picLocks noChangeAspect="1"/>
          </p:cNvPicPr>
          <p:nvPr/>
        </p:nvPicPr>
        <p:blipFill>
          <a:blip r:embed="rId2"/>
          <a:stretch>
            <a:fillRect/>
          </a:stretch>
        </p:blipFill>
        <p:spPr>
          <a:xfrm rot="21600000">
            <a:off x="4335779" y="3681983"/>
            <a:ext cx="5647944" cy="2171700"/>
          </a:xfrm>
          <a:prstGeom prst="rect">
            <a:avLst/>
          </a:prstGeom>
        </p:spPr>
      </p:pic>
      <p:sp>
        <p:nvSpPr>
          <p:cNvPr id="62" name="textbox 62"/>
          <p:cNvSpPr/>
          <p:nvPr/>
        </p:nvSpPr>
        <p:spPr>
          <a:xfrm>
            <a:off x="1669211" y="4135170"/>
            <a:ext cx="2286000" cy="1096644"/>
          </a:xfrm>
          <a:prstGeom prst="rect">
            <a:avLst/>
          </a:prstGeom>
          <a:noFill/>
          <a:ln w="0" cap="flat">
            <a:noFill/>
            <a:prstDash val="solid"/>
            <a:miter lim="0"/>
          </a:ln>
        </p:spPr>
        <p:txBody>
          <a:bodyPr vert="horz" wrap="square" lIns="0" tIns="0" rIns="0" bIns="0"/>
          <a:p>
            <a:pPr algn="l" rtl="0" eaLnBrk="0">
              <a:lnSpc>
                <a:spcPct val="82000"/>
              </a:lnSpc>
            </a:pPr>
            <a:endParaRPr sz="100" dirty="0">
              <a:latin typeface="Arial" panose="020B0604020202020204"/>
              <a:ea typeface="Arial" panose="020B0604020202020204"/>
              <a:cs typeface="Arial" panose="020B0604020202020204"/>
            </a:endParaRPr>
          </a:p>
          <a:p>
            <a:pPr algn="r" rtl="0" eaLnBrk="0">
              <a:lnSpc>
                <a:spcPct val="87000"/>
              </a:lnSpc>
            </a:pPr>
            <a:r>
              <a:rPr sz="1700" kern="0" spc="-30" dirty="0">
                <a:solidFill>
                  <a:srgbClr val="000000">
                    <a:alpha val="100000"/>
                  </a:srgbClr>
                </a:solidFill>
                <a:latin typeface="Arial" panose="020B0604020202020204"/>
                <a:ea typeface="Arial" panose="020B0604020202020204"/>
                <a:cs typeface="Arial" panose="020B0604020202020204"/>
              </a:rPr>
              <a:t>3. </a:t>
            </a:r>
            <a:r>
              <a:rPr sz="1700" kern="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可以看到文件内容，</a:t>
            </a:r>
            <a:endParaRPr sz="1700" dirty="0">
              <a:latin typeface="微软雅黑" panose="020B0503020204020204" charset="-122"/>
              <a:ea typeface="微软雅黑" panose="020B0503020204020204" charset="-122"/>
              <a:cs typeface="微软雅黑" panose="020B0503020204020204" charset="-122"/>
            </a:endParaRPr>
          </a:p>
          <a:p>
            <a:pPr marL="12700" algn="l" rtl="0" eaLnBrk="0">
              <a:lnSpc>
                <a:spcPct val="163000"/>
              </a:lnSpc>
              <a:spcBef>
                <a:spcPts val="10"/>
              </a:spcBef>
            </a:pPr>
            <a:r>
              <a:rPr sz="17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使用 </a:t>
            </a:r>
            <a:r>
              <a:rPr sz="1700" kern="0" spc="0" dirty="0">
                <a:solidFill>
                  <a:srgbClr val="000000">
                    <a:alpha val="100000"/>
                  </a:srgbClr>
                </a:solidFill>
                <a:latin typeface="Arial" panose="020B0604020202020204"/>
                <a:ea typeface="Arial" panose="020B0604020202020204"/>
                <a:cs typeface="Arial" panose="020B0604020202020204"/>
              </a:rPr>
              <a:t>base</a:t>
            </a:r>
            <a:r>
              <a:rPr sz="1700" kern="0" spc="80" dirty="0">
                <a:solidFill>
                  <a:srgbClr val="000000">
                    <a:alpha val="100000"/>
                  </a:srgbClr>
                </a:solidFill>
                <a:latin typeface="Arial" panose="020B0604020202020204"/>
                <a:ea typeface="Arial" panose="020B0604020202020204"/>
                <a:cs typeface="Arial" panose="020B0604020202020204"/>
              </a:rPr>
              <a:t>16 </a:t>
            </a:r>
            <a:r>
              <a:rPr sz="17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进行解码</a:t>
            </a:r>
            <a:r>
              <a:rPr sz="1700" kern="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kern="0" spc="150" dirty="0">
                <a:solidFill>
                  <a:srgbClr val="000000">
                    <a:alpha val="100000"/>
                  </a:srgbClr>
                </a:solidFill>
                <a:latin typeface="微软雅黑" panose="020B0503020204020204" charset="-122"/>
                <a:ea typeface="微软雅黑" panose="020B0503020204020204" charset="-122"/>
                <a:cs typeface="微软雅黑" panose="020B0503020204020204" charset="-122"/>
              </a:rPr>
              <a:t>得到</a:t>
            </a:r>
            <a:r>
              <a:rPr sz="1700" kern="0" spc="0" dirty="0">
                <a:solidFill>
                  <a:srgbClr val="000000">
                    <a:alpha val="100000"/>
                  </a:srgbClr>
                </a:solidFill>
                <a:latin typeface="Arial" panose="020B0604020202020204"/>
                <a:ea typeface="Arial" panose="020B0604020202020204"/>
                <a:cs typeface="Arial" panose="020B0604020202020204"/>
              </a:rPr>
              <a:t>flag</a:t>
            </a:r>
            <a:endParaRPr sz="1700" dirty="0">
              <a:latin typeface="Arial" panose="020B0604020202020204"/>
              <a:ea typeface="Arial" panose="020B0604020202020204"/>
              <a:cs typeface="Arial" panose="020B0604020202020204"/>
            </a:endParaRPr>
          </a:p>
        </p:txBody>
      </p:sp>
      <p:sp>
        <p:nvSpPr>
          <p:cNvPr id="74" name="textbox 74"/>
          <p:cNvSpPr/>
          <p:nvPr/>
        </p:nvSpPr>
        <p:spPr>
          <a:xfrm>
            <a:off x="1637309" y="1861820"/>
            <a:ext cx="1416050" cy="273050"/>
          </a:xfrm>
          <a:prstGeom prst="rect">
            <a:avLst/>
          </a:prstGeom>
          <a:noFill/>
          <a:ln w="0" cap="flat">
            <a:noFill/>
            <a:prstDash val="solid"/>
            <a:miter lim="0"/>
          </a:ln>
        </p:spPr>
        <p:txBody>
          <a:bodyPr vert="horz" wrap="square" lIns="0" tIns="0" rIns="0" bIns="0"/>
          <a:p>
            <a:pPr algn="l" rtl="0" eaLnBrk="0">
              <a:lnSpc>
                <a:spcPct val="92000"/>
              </a:lnSpc>
            </a:pPr>
            <a:endParaRPr sz="100" dirty="0">
              <a:latin typeface="Arial" panose="020B0604020202020204"/>
              <a:ea typeface="Arial" panose="020B0604020202020204"/>
              <a:cs typeface="Arial" panose="020B0604020202020204"/>
            </a:endParaRPr>
          </a:p>
          <a:p>
            <a:pPr marL="12700" algn="l" rtl="0" eaLnBrk="0">
              <a:lnSpc>
                <a:spcPct val="95000"/>
              </a:lnSpc>
            </a:pPr>
            <a:r>
              <a:rPr sz="1700" kern="0" spc="60" dirty="0">
                <a:solidFill>
                  <a:srgbClr val="000000">
                    <a:alpha val="100000"/>
                  </a:srgbClr>
                </a:solidFill>
                <a:latin typeface="Arial" panose="020B0604020202020204"/>
                <a:ea typeface="Arial" panose="020B0604020202020204"/>
                <a:cs typeface="Arial" panose="020B0604020202020204"/>
              </a:rPr>
              <a:t>2. </a:t>
            </a:r>
            <a:r>
              <a:rPr sz="1700" kern="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导出压缩包</a:t>
            </a:r>
            <a:endParaRPr sz="17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t>流量分析</a:t>
            </a:r>
            <a:r>
              <a:rPr lang="en-US" altLang="zh-CN"/>
              <a:t>·</a:t>
            </a:r>
            <a:r>
              <a:rPr lang="zh-CN" altLang="en-US"/>
              <a:t>隐写技术</a:t>
            </a:r>
            <a:r>
              <a:rPr lang="en-US" altLang="zh-CN"/>
              <a:t>·</a:t>
            </a:r>
            <a:r>
              <a:rPr lang="zh-CN" altLang="en-US"/>
              <a:t>杂项篇</a:t>
            </a:r>
            <a:r>
              <a:rPr lang="en-US" altLang="zh-CN"/>
              <a:t>·</a:t>
            </a:r>
            <a:r>
              <a:rPr lang="zh-CN" altLang="en-US"/>
              <a:t>第</a:t>
            </a:r>
            <a:r>
              <a:rPr lang="en-US" altLang="zh-CN"/>
              <a:t>15</a:t>
            </a:r>
            <a:r>
              <a:rPr lang="zh-CN" altLang="en-US"/>
              <a:t>题</a:t>
            </a:r>
            <a:endParaRPr lang="zh-CN" altLang="en-US"/>
          </a:p>
        </p:txBody>
      </p:sp>
      <p:pic>
        <p:nvPicPr>
          <p:cNvPr id="2" name="图片 1"/>
          <p:cNvPicPr>
            <a:picLocks noChangeAspect="1"/>
          </p:cNvPicPr>
          <p:nvPr/>
        </p:nvPicPr>
        <p:blipFill>
          <a:blip r:embed="rId1"/>
          <a:stretch>
            <a:fillRect/>
          </a:stretch>
        </p:blipFill>
        <p:spPr>
          <a:xfrm>
            <a:off x="1257300" y="2012315"/>
            <a:ext cx="9677400" cy="21240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30365" cy="577215"/>
          </a:xfrm>
        </p:spPr>
        <p:txBody>
          <a:bodyPr/>
          <a:p>
            <a:r>
              <a:rPr lang="en-US" altLang="zh-CN">
                <a:sym typeface="+mn-ea"/>
              </a:rPr>
              <a:t>MISC</a:t>
            </a:r>
            <a:r>
              <a:rPr lang="en-US" altLang="zh-CN">
                <a:sym typeface="+mn-ea"/>
              </a:rPr>
              <a:t>·</a:t>
            </a:r>
            <a:r>
              <a:rPr lang="zh-CN" altLang="en-US">
                <a:sym typeface="+mn-ea"/>
              </a:rPr>
              <a:t>隐写技术</a:t>
            </a:r>
            <a:r>
              <a:rPr lang="en-US" altLang="zh-CN">
                <a:sym typeface="+mn-ea"/>
              </a:rPr>
              <a:t>·MISC·</a:t>
            </a:r>
            <a:r>
              <a:rPr lang="zh-CN" altLang="en-US">
                <a:sym typeface="+mn-ea"/>
              </a:rPr>
              <a:t>第</a:t>
            </a:r>
            <a:r>
              <a:rPr lang="en-US" altLang="zh-CN">
                <a:sym typeface="+mn-ea"/>
              </a:rPr>
              <a:t>5</a:t>
            </a:r>
            <a:r>
              <a:rPr lang="zh-CN" altLang="en-US">
                <a:sym typeface="+mn-ea"/>
              </a:rPr>
              <a:t>题</a:t>
            </a:r>
            <a:endParaRPr lang="zh-CN" altLang="en-US">
              <a:sym typeface="+mn-ea"/>
            </a:endParaRPr>
          </a:p>
        </p:txBody>
      </p:sp>
      <p:pic>
        <p:nvPicPr>
          <p:cNvPr id="2" name="图片 1" descr="code"/>
          <p:cNvPicPr>
            <a:picLocks noChangeAspect="1"/>
          </p:cNvPicPr>
          <p:nvPr/>
        </p:nvPicPr>
        <p:blipFill>
          <a:blip r:embed="rId1"/>
          <a:srcRect l="1464" t="3587" r="1052" b="3877"/>
          <a:stretch>
            <a:fillRect/>
          </a:stretch>
        </p:blipFill>
        <p:spPr>
          <a:xfrm>
            <a:off x="6985" y="1307465"/>
            <a:ext cx="12185015" cy="53295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t>流量分析</a:t>
            </a:r>
            <a:r>
              <a:rPr lang="en-US" altLang="zh-CN"/>
              <a:t>·</a:t>
            </a:r>
            <a:r>
              <a:rPr lang="zh-CN" altLang="en-US"/>
              <a:t>隐写技术</a:t>
            </a:r>
            <a:r>
              <a:rPr lang="en-US" altLang="zh-CN"/>
              <a:t>·</a:t>
            </a:r>
            <a:r>
              <a:rPr lang="zh-CN" altLang="en-US"/>
              <a:t>杂项篇</a:t>
            </a:r>
            <a:r>
              <a:rPr lang="en-US" altLang="zh-CN"/>
              <a:t>·</a:t>
            </a:r>
            <a:r>
              <a:rPr lang="zh-CN" altLang="en-US"/>
              <a:t>第</a:t>
            </a:r>
            <a:r>
              <a:rPr lang="en-US" altLang="zh-CN"/>
              <a:t>15</a:t>
            </a:r>
            <a:r>
              <a:rPr lang="zh-CN" altLang="en-US"/>
              <a:t>题</a:t>
            </a:r>
            <a:endParaRPr lang="zh-CN" altLang="en-US"/>
          </a:p>
        </p:txBody>
      </p:sp>
      <p:pic>
        <p:nvPicPr>
          <p:cNvPr id="3" name="图片 2"/>
          <p:cNvPicPr>
            <a:picLocks noChangeAspect="1"/>
          </p:cNvPicPr>
          <p:nvPr/>
        </p:nvPicPr>
        <p:blipFill>
          <a:blip r:embed="rId1"/>
          <a:stretch>
            <a:fillRect/>
          </a:stretch>
        </p:blipFill>
        <p:spPr>
          <a:xfrm>
            <a:off x="0" y="1105535"/>
            <a:ext cx="10088245" cy="2695575"/>
          </a:xfrm>
          <a:prstGeom prst="rect">
            <a:avLst/>
          </a:prstGeom>
        </p:spPr>
      </p:pic>
      <p:pic>
        <p:nvPicPr>
          <p:cNvPr id="4" name="图片 3"/>
          <p:cNvPicPr>
            <a:picLocks noChangeAspect="1"/>
          </p:cNvPicPr>
          <p:nvPr/>
        </p:nvPicPr>
        <p:blipFill>
          <a:blip r:embed="rId2"/>
          <a:srcRect l="3534" t="3765" b="5080"/>
          <a:stretch>
            <a:fillRect/>
          </a:stretch>
        </p:blipFill>
        <p:spPr>
          <a:xfrm>
            <a:off x="5882640" y="3336925"/>
            <a:ext cx="6309360" cy="35210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·MISC</a:t>
            </a:r>
            <a:r>
              <a:rPr lang="en-US" altLang="zh-CN">
                <a:sym typeface="+mn-ea"/>
              </a:rPr>
              <a:t>·</a:t>
            </a:r>
            <a:r>
              <a:rPr lang="zh-CN" altLang="en-US">
                <a:sym typeface="+mn-ea"/>
              </a:rPr>
              <a:t>第</a:t>
            </a:r>
            <a:r>
              <a:rPr lang="en-US" altLang="zh-CN">
                <a:sym typeface="+mn-ea"/>
              </a:rPr>
              <a:t>1</a:t>
            </a:r>
            <a:r>
              <a:rPr lang="zh-CN" altLang="en-US">
                <a:sym typeface="+mn-ea"/>
              </a:rPr>
              <a:t>题</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74980" y="1525905"/>
            <a:ext cx="9782175" cy="2019300"/>
          </a:xfrm>
          <a:prstGeom prst="rect">
            <a:avLst/>
          </a:prstGeom>
        </p:spPr>
      </p:pic>
      <p:pic>
        <p:nvPicPr>
          <p:cNvPr id="7" name="图片 6"/>
          <p:cNvPicPr>
            <a:picLocks noChangeAspect="1"/>
          </p:cNvPicPr>
          <p:nvPr>
            <p:custDataLst>
              <p:tags r:id="rId3"/>
            </p:custDataLst>
          </p:nvPr>
        </p:nvPicPr>
        <p:blipFill>
          <a:blip r:embed="rId4"/>
          <a:srcRect t="16550" b="8345"/>
          <a:stretch>
            <a:fillRect/>
          </a:stretch>
        </p:blipFill>
        <p:spPr>
          <a:xfrm>
            <a:off x="6003290" y="2860675"/>
            <a:ext cx="5705475" cy="1022985"/>
          </a:xfrm>
          <a:prstGeom prst="rect">
            <a:avLst/>
          </a:prstGeom>
        </p:spPr>
      </p:pic>
      <p:sp>
        <p:nvSpPr>
          <p:cNvPr id="8" name="文本框 7"/>
          <p:cNvSpPr txBox="1"/>
          <p:nvPr/>
        </p:nvSpPr>
        <p:spPr>
          <a:xfrm>
            <a:off x="631825" y="4304030"/>
            <a:ext cx="11003280" cy="1420495"/>
          </a:xfrm>
          <a:prstGeom prst="rect">
            <a:avLst/>
          </a:prstGeom>
          <a:noFill/>
        </p:spPr>
        <p:txBody>
          <a:bodyPr wrap="square" rtlCol="0">
            <a:spAutoFit/>
          </a:bodyPr>
          <a:p>
            <a:pPr>
              <a:lnSpc>
                <a:spcPct val="160000"/>
              </a:lnSpc>
            </a:pPr>
            <a:r>
              <a:rPr lang="zh-CN" altLang="en-US"/>
              <a:t>将压缩包下载后用</a:t>
            </a:r>
            <a:r>
              <a:rPr lang="en-US" altLang="zh-CN"/>
              <a:t>wireshark</a:t>
            </a:r>
            <a:r>
              <a:rPr lang="zh-CN" altLang="en-US"/>
              <a:t>打开流量包，根据题目提示管理员密码可以从登录方法的传参中寻找，通常登录接口都会使用</a:t>
            </a:r>
            <a:r>
              <a:rPr lang="en-US" altLang="zh-CN"/>
              <a:t>POST</a:t>
            </a:r>
            <a:r>
              <a:rPr lang="zh-CN" altLang="en-US"/>
              <a:t>方式调用，所以只需要在流量包中寻找对应的</a:t>
            </a:r>
            <a:r>
              <a:rPr lang="en-US" altLang="zh-CN"/>
              <a:t>POST</a:t>
            </a:r>
            <a:r>
              <a:rPr lang="zh-CN" altLang="en-US"/>
              <a:t>方式调用的接口，即可按图索骥找到</a:t>
            </a:r>
            <a:r>
              <a:rPr lang="en-US" altLang="zh-CN"/>
              <a:t>FLAG</a:t>
            </a:r>
            <a:endParaRPr lang="en-US" altLang="zh-CN"/>
          </a:p>
        </p:txBody>
      </p:sp>
      <p:sp>
        <p:nvSpPr>
          <p:cNvPr id="2" name="文本框 1"/>
          <p:cNvSpPr txBox="1"/>
          <p:nvPr/>
        </p:nvSpPr>
        <p:spPr>
          <a:xfrm>
            <a:off x="3759835" y="5927090"/>
            <a:ext cx="4812030" cy="368300"/>
          </a:xfrm>
          <a:prstGeom prst="rect">
            <a:avLst/>
          </a:prstGeom>
          <a:noFill/>
        </p:spPr>
        <p:txBody>
          <a:bodyPr wrap="square" rtlCol="0">
            <a:spAutoFit/>
          </a:bodyPr>
          <a:p>
            <a:r>
              <a:rPr lang="zh-CN" altLang="en-US"/>
              <a:t>天机平台训练场</a:t>
            </a:r>
            <a:r>
              <a:rPr lang="en-US" altLang="zh-CN"/>
              <a:t>--</a:t>
            </a:r>
            <a:r>
              <a:rPr lang="zh-CN" altLang="en-US"/>
              <a:t>隐写技术</a:t>
            </a:r>
            <a:r>
              <a:rPr lang="en-US" altLang="zh-CN"/>
              <a:t>--misc--</a:t>
            </a:r>
            <a:r>
              <a:rPr lang="zh-CN" altLang="en-US"/>
              <a:t>第一题</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sym typeface="+mn-ea"/>
              </a:rPr>
              <a:t>流量分析</a:t>
            </a:r>
            <a:r>
              <a:rPr lang="en-US" altLang="zh-CN">
                <a:sym typeface="+mn-ea"/>
              </a:rPr>
              <a:t>·</a:t>
            </a:r>
            <a:r>
              <a:rPr lang="zh-CN" altLang="en-US">
                <a:sym typeface="+mn-ea"/>
              </a:rPr>
              <a:t>隐写技术</a:t>
            </a:r>
            <a:r>
              <a:rPr lang="en-US" altLang="zh-CN">
                <a:sym typeface="+mn-ea"/>
              </a:rPr>
              <a:t>·MISC·</a:t>
            </a:r>
            <a:r>
              <a:rPr lang="zh-CN" altLang="en-US">
                <a:sym typeface="+mn-ea"/>
              </a:rPr>
              <a:t>第</a:t>
            </a:r>
            <a:r>
              <a:rPr lang="en-US" altLang="zh-CN">
                <a:sym typeface="+mn-ea"/>
              </a:rPr>
              <a:t>1</a:t>
            </a:r>
            <a:r>
              <a:rPr lang="zh-CN" altLang="en-US">
                <a:sym typeface="+mn-ea"/>
              </a:rPr>
              <a:t>题</a:t>
            </a:r>
            <a:endParaRPr lang="zh-CN" altLang="en-US"/>
          </a:p>
        </p:txBody>
      </p:sp>
      <p:pic>
        <p:nvPicPr>
          <p:cNvPr id="3" name="图片 2"/>
          <p:cNvPicPr>
            <a:picLocks noChangeAspect="1"/>
          </p:cNvPicPr>
          <p:nvPr>
            <p:custDataLst>
              <p:tags r:id="rId1"/>
            </p:custDataLst>
          </p:nvPr>
        </p:nvPicPr>
        <p:blipFill>
          <a:blip r:embed="rId2"/>
          <a:srcRect r="11285" b="3205"/>
          <a:stretch>
            <a:fillRect/>
          </a:stretch>
        </p:blipFill>
        <p:spPr>
          <a:xfrm>
            <a:off x="142875" y="1924685"/>
            <a:ext cx="8112125" cy="4794250"/>
          </a:xfrm>
          <a:prstGeom prst="rect">
            <a:avLst/>
          </a:prstGeom>
          <a:ln>
            <a:solidFill>
              <a:srgbClr val="0162A7"/>
            </a:solidFill>
          </a:ln>
        </p:spPr>
      </p:pic>
      <p:sp>
        <p:nvSpPr>
          <p:cNvPr id="4" name="上箭头 3"/>
          <p:cNvSpPr/>
          <p:nvPr/>
        </p:nvSpPr>
        <p:spPr>
          <a:xfrm rot="3900000">
            <a:off x="7485380" y="1042670"/>
            <a:ext cx="169545" cy="230187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3"/>
          <a:srcRect l="46288" t="-1953" r="29325"/>
          <a:stretch>
            <a:fillRect/>
          </a:stretch>
        </p:blipFill>
        <p:spPr>
          <a:xfrm>
            <a:off x="6826885" y="1264285"/>
            <a:ext cx="4970780" cy="365760"/>
          </a:xfrm>
          <a:prstGeom prst="rect">
            <a:avLst/>
          </a:prstGeom>
          <a:ln w="28575">
            <a:solidFill>
              <a:srgbClr val="C00000"/>
            </a:solidFill>
          </a:ln>
        </p:spPr>
      </p:pic>
      <p:pic>
        <p:nvPicPr>
          <p:cNvPr id="8" name="图片 7"/>
          <p:cNvPicPr>
            <a:picLocks noChangeAspect="1"/>
          </p:cNvPicPr>
          <p:nvPr>
            <p:custDataLst>
              <p:tags r:id="rId4"/>
            </p:custDataLst>
          </p:nvPr>
        </p:nvPicPr>
        <p:blipFill>
          <a:blip r:embed="rId2"/>
          <a:srcRect t="59758" r="65168" b="3205"/>
          <a:stretch>
            <a:fillRect/>
          </a:stretch>
        </p:blipFill>
        <p:spPr>
          <a:xfrm>
            <a:off x="7432040" y="3041015"/>
            <a:ext cx="4239895" cy="2442210"/>
          </a:xfrm>
          <a:prstGeom prst="rect">
            <a:avLst/>
          </a:prstGeom>
          <a:ln>
            <a:solidFill>
              <a:srgbClr val="0162A7"/>
            </a:solidFill>
          </a:ln>
        </p:spPr>
      </p:pic>
      <p:sp>
        <p:nvSpPr>
          <p:cNvPr id="9" name="上箭头 8"/>
          <p:cNvSpPr/>
          <p:nvPr/>
        </p:nvSpPr>
        <p:spPr>
          <a:xfrm rot="3900000">
            <a:off x="5286375" y="3203575"/>
            <a:ext cx="171450" cy="446595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9770" y="393065"/>
            <a:ext cx="6730365" cy="577215"/>
          </a:xfrm>
        </p:spPr>
        <p:txBody>
          <a:bodyPr/>
          <a:p>
            <a:r>
              <a:rPr lang="en-US" altLang="zh-CN">
                <a:sym typeface="+mn-ea"/>
              </a:rPr>
              <a:t>MISC</a:t>
            </a:r>
            <a:r>
              <a:rPr lang="en-US" altLang="zh-CN">
                <a:sym typeface="+mn-ea"/>
              </a:rPr>
              <a:t>·</a:t>
            </a:r>
            <a:r>
              <a:rPr lang="zh-CN" altLang="en-US">
                <a:sym typeface="+mn-ea"/>
              </a:rPr>
              <a:t>隐写技术</a:t>
            </a:r>
            <a:r>
              <a:rPr lang="en-US" altLang="zh-CN">
                <a:sym typeface="+mn-ea"/>
              </a:rPr>
              <a:t>·MISC·</a:t>
            </a:r>
            <a:r>
              <a:rPr lang="zh-CN" altLang="en-US">
                <a:sym typeface="+mn-ea"/>
              </a:rPr>
              <a:t>第</a:t>
            </a:r>
            <a:r>
              <a:rPr lang="en-US" altLang="zh-CN">
                <a:sym typeface="+mn-ea"/>
              </a:rPr>
              <a:t>5</a:t>
            </a:r>
            <a:r>
              <a:rPr lang="zh-CN" altLang="en-US">
                <a:sym typeface="+mn-ea"/>
              </a:rPr>
              <a:t>题</a:t>
            </a:r>
            <a:endParaRPr lang="zh-CN" altLang="en-US">
              <a:sym typeface="+mn-ea"/>
            </a:endParaRPr>
          </a:p>
        </p:txBody>
      </p:sp>
      <p:pic>
        <p:nvPicPr>
          <p:cNvPr id="3" name="图片 2"/>
          <p:cNvPicPr>
            <a:picLocks noChangeAspect="1"/>
          </p:cNvPicPr>
          <p:nvPr/>
        </p:nvPicPr>
        <p:blipFill>
          <a:blip r:embed="rId1"/>
          <a:stretch>
            <a:fillRect/>
          </a:stretch>
        </p:blipFill>
        <p:spPr>
          <a:xfrm>
            <a:off x="127000" y="1390650"/>
            <a:ext cx="11938000" cy="51073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vortex dir="r"/>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00.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058_2*l_h_f*1_2_1"/>
  <p:tag name="KSO_WM_TEMPLATE_CATEGORY" val="diagram"/>
  <p:tag name="KSO_WM_TEMPLATE_INDEX" val="20228058"/>
  <p:tag name="KSO_WM_UNIT_LAYERLEVEL" val="1_1_1"/>
  <p:tag name="KSO_WM_TAG_VERSION" val="1.0"/>
  <p:tag name="KSO_WM_BEAUTIFY_FLAG" val="#wm#"/>
  <p:tag name="KSO_WM_UNIT_TEXT_FILL_FORE_SCHEMECOLOR_INDEX" val="13"/>
  <p:tag name="KSO_WM_UNIT_TEXT_FILL_TYPE" val="1"/>
  <p:tag name="KSO_WM_DIAGRAM_VIRTUALLY_FRAME" val="{&quot;height&quot;:373.5351181102362,&quot;left&quot;:180.6,&quot;top&quot;:109.06488188976377,&quot;width&quot;:553.7}"/>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58_2*l_h_i*1_2_2"/>
  <p:tag name="KSO_WM_TEMPLATE_CATEGORY" val="diagram"/>
  <p:tag name="KSO_WM_TEMPLATE_INDEX" val="20228058"/>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DIAGRAM_VIRTUALLY_FRAME" val="{&quot;height&quot;:373.5351181102362,&quot;left&quot;:180.6,&quot;top&quot;:109.06488188976377,&quot;width&quot;:553.7}"/>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58_2*l_h_i*1_1_1"/>
  <p:tag name="KSO_WM_TEMPLATE_CATEGORY" val="diagram"/>
  <p:tag name="KSO_WM_TEMPLATE_INDEX" val="2022805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73.5351181102362,&quot;left&quot;:180.6,&quot;top&quot;:109.06488188976377,&quot;width&quot;:553.7}"/>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58_2*l_h_i*1_1_2"/>
  <p:tag name="KSO_WM_TEMPLATE_CATEGORY" val="diagram"/>
  <p:tag name="KSO_WM_TEMPLATE_INDEX" val="2022805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73.5351181102362,&quot;left&quot;:180.6,&quot;top&quot;:109.06488188976377,&quot;width&quot;:553.7}"/>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058_2*l_h_i*1_1_3"/>
  <p:tag name="KSO_WM_TEMPLATE_CATEGORY" val="diagram"/>
  <p:tag name="KSO_WM_TEMPLATE_INDEX" val="2022805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73.5351181102362,&quot;left&quot;:180.6,&quot;top&quot;:109.06488188976377,&quot;width&quot;:553.7}"/>
</p:tagLst>
</file>

<file path=ppt/tags/tag105.xml><?xml version="1.0" encoding="utf-8"?>
<p:tagLst xmlns:p="http://schemas.openxmlformats.org/presentationml/2006/main">
  <p:tag name="KSO_WM_UNIT_VALUE" val="90*9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8058_2*l_h_x*1_1_1"/>
  <p:tag name="KSO_WM_TEMPLATE_CATEGORY" val="diagram"/>
  <p:tag name="KSO_WM_TEMPLATE_INDEX" val="20228058"/>
  <p:tag name="KSO_WM_UNIT_LAYERLEVEL" val="1_1_1"/>
  <p:tag name="KSO_WM_TAG_VERSION" val="1.0"/>
  <p:tag name="KSO_WM_BEAUTIFY_FLAG" val="#wm#"/>
  <p:tag name="KSO_WM_DIAGRAM_VIRTUALLY_FRAME" val="{&quot;height&quot;:373.5351181102362,&quot;left&quot;:180.6,&quot;top&quot;:109.06488188976377,&quot;width&quot;:553.7}"/>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058_2*l_h_i*1_1_4"/>
  <p:tag name="KSO_WM_TEMPLATE_CATEGORY" val="diagram"/>
  <p:tag name="KSO_WM_TEMPLATE_INDEX" val="20228058"/>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DIAGRAM_VIRTUALLY_FRAME" val="{&quot;height&quot;:373.5351181102362,&quot;left&quot;:180.6,&quot;top&quot;:109.06488188976377,&quot;width&quot;:553.7}"/>
</p:tagLst>
</file>

<file path=ppt/tags/tag10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58_2*l_h_a*1_1_1"/>
  <p:tag name="KSO_WM_TEMPLATE_CATEGORY" val="diagram"/>
  <p:tag name="KSO_WM_TEMPLATE_INDEX" val="20228058"/>
  <p:tag name="KSO_WM_UNIT_LAYERLEVEL" val="1_1_1"/>
  <p:tag name="KSO_WM_TAG_VERSION" val="1.0"/>
  <p:tag name="KSO_WM_BEAUTIFY_FLAG" val="#wm#"/>
  <p:tag name="KSO_WM_UNIT_TEXT_FILL_FORE_SCHEMECOLOR_INDEX" val="5"/>
  <p:tag name="KSO_WM_UNIT_TEXT_FILL_TYPE" val="1"/>
  <p:tag name="KSO_WM_DIAGRAM_VIRTUALLY_FRAME" val="{&quot;height&quot;:373.5351181102362,&quot;left&quot;:180.6,&quot;top&quot;:109.06488188976377,&quot;width&quot;:553.7}"/>
</p:tagLst>
</file>

<file path=ppt/tags/tag10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58_2*l_h_f*1_1_1"/>
  <p:tag name="KSO_WM_TEMPLATE_CATEGORY" val="diagram"/>
  <p:tag name="KSO_WM_TEMPLATE_INDEX" val="20228058"/>
  <p:tag name="KSO_WM_UNIT_LAYERLEVEL" val="1_1_1"/>
  <p:tag name="KSO_WM_TAG_VERSION" val="1.0"/>
  <p:tag name="KSO_WM_BEAUTIFY_FLAG" val="#wm#"/>
  <p:tag name="KSO_WM_UNIT_TEXT_FILL_FORE_SCHEMECOLOR_INDEX" val="13"/>
  <p:tag name="KSO_WM_UNIT_TEXT_FILL_TYPE" val="1"/>
  <p:tag name="KSO_WM_DIAGRAM_VIRTUALLY_FRAME" val="{&quot;height&quot;:373.5351181102362,&quot;left&quot;:180.6,&quot;top&quot;:109.06488188976377,&quot;width&quot;:553.7}"/>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28058_2*l_h_i*1_1_5"/>
  <p:tag name="KSO_WM_TEMPLATE_CATEGORY" val="diagram"/>
  <p:tag name="KSO_WM_TEMPLATE_INDEX" val="2022805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73.5351181102362,&quot;left&quot;:180.6,&quot;top&quot;:109.06488188976377,&quot;width&quot;:553.7}"/>
</p:tagLst>
</file>

<file path=ppt/tags/tag11.xml><?xml version="1.0" encoding="utf-8"?>
<p:tagLst xmlns:p="http://schemas.openxmlformats.org/presentationml/2006/main">
  <p:tag name="PA" val="v3.0.1"/>
</p:tagLst>
</file>

<file path=ppt/tags/tag110.xml><?xml version="1.0" encoding="utf-8"?>
<p:tagLst xmlns:p="http://schemas.openxmlformats.org/presentationml/2006/main">
  <p:tag name="KSO_WM_DIAGRAM_COLOR_TRICK" val="1"/>
  <p:tag name="KSO_WM_UNIT_HIGHLIGHT" val="0"/>
  <p:tag name="KSO_WM_UNIT_DIAGRAM_ISNUMVISUAL" val="0"/>
  <p:tag name="KSO_WM_DIAGRAM_GROUP_CODE" val="l1-1"/>
  <p:tag name="KSO_WM_UNIT_INDEX" val="1_1_1"/>
  <p:tag name="KSO_WM_TEMPLATE_CATEGORY" val="diagram"/>
  <p:tag name="KSO_WM_UNIT_LAYERLEVEL" val="1_1_1"/>
  <p:tag name="KSO_WM_DIAGRAM_MIN_ITEMCNT" val="2"/>
  <p:tag name="KSO_WM_UNIT_SUBTYPE" val="a"/>
  <p:tag name="KSO_WM_UNIT_NOCLEAR" val="0"/>
  <p:tag name="KSO_WM_UNIT_VALUE" val="60"/>
  <p:tag name="KSO_WM_UNIT_COMPATIBLE" val="0"/>
  <p:tag name="KSO_WM_UNIT_DIAGRAM_ISREFERUNIT" val="0"/>
  <p:tag name="KSO_WM_UNIT_TYPE" val="l_h_f"/>
  <p:tag name="KSO_WM_UNIT_ID" val="diagram20231869_1*l_h_f*1_1_1"/>
  <p:tag name="KSO_WM_TEMPLATE_INDEX" val="20231869"/>
  <p:tag name="KSO_WM_TAG_VERSION" val="3.0"/>
  <p:tag name="KSO_WM_DIAGRAM_VERSION" val="3"/>
  <p:tag name="KSO_WM_DIAGRAM_COLOR_TEXT_CAN_REMOVE" val="n"/>
  <p:tag name="KSO_WM_DIAGRAM_MAX_ITEMCNT" val="3"/>
  <p:tag name="KSO_WM_DIAGRAM_VIRTUALLY_FRAME" val="{&quot;height&quot;:167.6995239257812,&quot;left&quot;:58.46250885250065,&quot;top&quot;:66.59775772214876,&quot;width&quot;:850.6250610351562}"/>
  <p:tag name="KSO_WM_DIAGRAM_COLOR_MATCH_VALUE" val="{&quot;shape&quot;:{&quot;fill&quot;:{&quot;solid&quot;:{&quot;brightness&quot;:0,&quot;colorType&quot;:2,&quot;rgb&quot;:&quot;#ebeeee&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58_1*l_h_i*1_1_1"/>
  <p:tag name="KSO_WM_TEMPLATE_CATEGORY" val="diagram"/>
  <p:tag name="KSO_WM_TEMPLATE_INDEX" val="2022805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51.55,&quot;left&quot;:22.820078740157477,&quot;top&quot;:140,&quot;width&quot;:906.9299212598426}"/>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58_1*l_h_i*1_1_2"/>
  <p:tag name="KSO_WM_TEMPLATE_CATEGORY" val="diagram"/>
  <p:tag name="KSO_WM_TEMPLATE_INDEX" val="2022805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51.55,&quot;left&quot;:22.820078740157477,&quot;top&quot;:140,&quot;width&quot;:906.9299212598426}"/>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058_1*l_h_i*1_1_3"/>
  <p:tag name="KSO_WM_TEMPLATE_CATEGORY" val="diagram"/>
  <p:tag name="KSO_WM_TEMPLATE_INDEX" val="2022805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51.55,&quot;left&quot;:22.820078740157477,&quot;top&quot;:140,&quot;width&quot;:906.9299212598426}"/>
</p:tagLst>
</file>

<file path=ppt/tags/tag12.xml><?xml version="1.0" encoding="utf-8"?>
<p:tagLst xmlns:p="http://schemas.openxmlformats.org/presentationml/2006/main">
  <p:tag name="PA" val="v3.0.1"/>
</p:tagLst>
</file>

<file path=ppt/tags/tag120.xml><?xml version="1.0" encoding="utf-8"?>
<p:tagLst xmlns:p="http://schemas.openxmlformats.org/presentationml/2006/main">
  <p:tag name="KSO_WM_UNIT_VALUE" val="108*108"/>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8058_1*l_h_x*1_1_1"/>
  <p:tag name="KSO_WM_TEMPLATE_CATEGORY" val="diagram"/>
  <p:tag name="KSO_WM_TEMPLATE_INDEX" val="20228058"/>
  <p:tag name="KSO_WM_UNIT_LAYERLEVEL" val="1_1_1"/>
  <p:tag name="KSO_WM_TAG_VERSION" val="1.0"/>
  <p:tag name="KSO_WM_BEAUTIFY_FLAG" val="#wm#"/>
  <p:tag name="KSO_WM_DIAGRAM_VIRTUALLY_FRAME" val="{&quot;height&quot;:351.55,&quot;left&quot;:22.820078740157477,&quot;top&quot;:140,&quot;width&quot;:906.9299212598426}"/>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058_1*l_h_i*1_1_4"/>
  <p:tag name="KSO_WM_TEMPLATE_CATEGORY" val="diagram"/>
  <p:tag name="KSO_WM_TEMPLATE_INDEX" val="20228058"/>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DIAGRAM_VIRTUALLY_FRAME" val="{&quot;height&quot;:351.55,&quot;left&quot;:22.820078740157477,&quot;top&quot;:140,&quot;width&quot;:906.9299212598426}"/>
</p:tagLst>
</file>

<file path=ppt/tags/tag12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58_1*l_h_a*1_1_1"/>
  <p:tag name="KSO_WM_TEMPLATE_CATEGORY" val="diagram"/>
  <p:tag name="KSO_WM_TEMPLATE_INDEX" val="20228058"/>
  <p:tag name="KSO_WM_UNIT_LAYERLEVEL" val="1_1_1"/>
  <p:tag name="KSO_WM_TAG_VERSION" val="1.0"/>
  <p:tag name="KSO_WM_BEAUTIFY_FLAG" val="#wm#"/>
  <p:tag name="KSO_WM_UNIT_TEXT_FILL_FORE_SCHEMECOLOR_INDEX" val="5"/>
  <p:tag name="KSO_WM_UNIT_TEXT_FILL_TYPE" val="1"/>
  <p:tag name="KSO_WM_DIAGRAM_VIRTUALLY_FRAME" val="{&quot;height&quot;:351.55,&quot;left&quot;:22.820078740157477,&quot;top&quot;:140,&quot;width&quot;:906.9299212598426}"/>
</p:tagLst>
</file>

<file path=ppt/tags/tag12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VALUE" val="5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58_1*l_h_f*1_1_1"/>
  <p:tag name="KSO_WM_TEMPLATE_CATEGORY" val="diagram"/>
  <p:tag name="KSO_WM_TEMPLATE_INDEX" val="20228058"/>
  <p:tag name="KSO_WM_UNIT_LAYERLEVEL" val="1_1_1"/>
  <p:tag name="KSO_WM_TAG_VERSION" val="1.0"/>
  <p:tag name="KSO_WM_BEAUTIFY_FLAG" val="#wm#"/>
  <p:tag name="KSO_WM_UNIT_TEXT_FILL_FORE_SCHEMECOLOR_INDEX" val="13"/>
  <p:tag name="KSO_WM_UNIT_TEXT_FILL_TYPE" val="1"/>
  <p:tag name="KSO_WM_DIAGRAM_VIRTUALLY_FRAME" val="{&quot;height&quot;:351.55,&quot;left&quot;:22.820078740157477,&quot;top&quot;:140,&quot;width&quot;:906.9299212598426}"/>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28058_1*l_h_i*1_1_5"/>
  <p:tag name="KSO_WM_TEMPLATE_CATEGORY" val="diagram"/>
  <p:tag name="KSO_WM_TEMPLATE_INDEX" val="2022805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351.55,&quot;left&quot;:22.820078740157477,&quot;top&quot;:140,&quot;width&quot;:906.9299212598426}"/>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PA" val="v3.0.1"/>
</p:tagLst>
</file>

<file path=ppt/tags/tag130.xml><?xml version="1.0" encoding="utf-8"?>
<p:tagLst xmlns:p="http://schemas.openxmlformats.org/presentationml/2006/main">
  <p:tag name="KSO_WM_DIAGRAM_COLOR_TRICK" val="1"/>
  <p:tag name="KSO_WM_UNIT_HIGHLIGHT" val="0"/>
  <p:tag name="KSO_WM_UNIT_DIAGRAM_ISNUMVISUAL" val="0"/>
  <p:tag name="KSO_WM_DIAGRAM_GROUP_CODE" val="l1-1"/>
  <p:tag name="KSO_WM_UNIT_INDEX" val="1_1_1"/>
  <p:tag name="KSO_WM_TEMPLATE_CATEGORY" val="diagram"/>
  <p:tag name="KSO_WM_UNIT_LAYERLEVEL" val="1_1_1"/>
  <p:tag name="KSO_WM_DIAGRAM_MIN_ITEMCNT" val="2"/>
  <p:tag name="KSO_WM_UNIT_SUBTYPE" val="a"/>
  <p:tag name="KSO_WM_UNIT_NOCLEAR" val="0"/>
  <p:tag name="KSO_WM_UNIT_VALUE" val="60"/>
  <p:tag name="KSO_WM_UNIT_COMPATIBLE" val="0"/>
  <p:tag name="KSO_WM_UNIT_DIAGRAM_ISREFERUNIT" val="0"/>
  <p:tag name="KSO_WM_UNIT_TYPE" val="l_h_f"/>
  <p:tag name="KSO_WM_UNIT_ID" val="diagram20231869_1*l_h_f*1_1_1"/>
  <p:tag name="KSO_WM_TEMPLATE_INDEX" val="20231869"/>
  <p:tag name="KSO_WM_TAG_VERSION" val="3.0"/>
  <p:tag name="KSO_WM_DIAGRAM_VERSION" val="3"/>
  <p:tag name="KSO_WM_DIAGRAM_COLOR_TEXT_CAN_REMOVE" val="n"/>
  <p:tag name="KSO_WM_DIAGRAM_MAX_ITEMCNT" val="3"/>
  <p:tag name="KSO_WM_DIAGRAM_VIRTUALLY_FRAME" val="{&quot;height&quot;:167.6995239257812,&quot;left&quot;:58.46250885250065,&quot;top&quot;:66.59775772214876,&quot;width&quot;:850.6250610351562}"/>
  <p:tag name="KSO_WM_DIAGRAM_COLOR_MATCH_VALUE" val="{&quot;shape&quot;:{&quot;fill&quot;:{&quot;solid&quot;:{&quot;brightness&quot;:0,&quot;colorType&quot;:2,&quot;rgb&quot;:&quot;#ebeeee&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
</p:tagLst>
</file>

<file path=ppt/tags/tag131.xml><?xml version="1.0" encoding="utf-8"?>
<p:tagLst xmlns:p="http://schemas.openxmlformats.org/presentationml/2006/main">
  <p:tag name="KSO_WM_DIAGRAM_COLOR_TRICK" val="1"/>
  <p:tag name="KSO_WM_UNIT_HIGHLIGHT" val="0"/>
  <p:tag name="KSO_WM_UNIT_DIAGRAM_ISNUMVISUAL" val="0"/>
  <p:tag name="KSO_WM_DIAGRAM_GROUP_CODE" val="l1-1"/>
  <p:tag name="KSO_WM_UNIT_INDEX" val="1_1_1"/>
  <p:tag name="KSO_WM_TEMPLATE_CATEGORY" val="diagram"/>
  <p:tag name="KSO_WM_UNIT_LAYERLEVEL" val="1_1_1"/>
  <p:tag name="KSO_WM_DIAGRAM_MIN_ITEMCNT" val="2"/>
  <p:tag name="KSO_WM_UNIT_SUBTYPE" val="a"/>
  <p:tag name="KSO_WM_UNIT_NOCLEAR" val="0"/>
  <p:tag name="KSO_WM_UNIT_VALUE" val="60"/>
  <p:tag name="KSO_WM_UNIT_COMPATIBLE" val="0"/>
  <p:tag name="KSO_WM_UNIT_DIAGRAM_ISREFERUNIT" val="0"/>
  <p:tag name="KSO_WM_UNIT_TYPE" val="l_h_f"/>
  <p:tag name="KSO_WM_UNIT_ID" val="diagram20231869_1*l_h_f*1_1_1"/>
  <p:tag name="KSO_WM_TEMPLATE_INDEX" val="20231869"/>
  <p:tag name="KSO_WM_TAG_VERSION" val="3.0"/>
  <p:tag name="KSO_WM_DIAGRAM_VERSION" val="3"/>
  <p:tag name="KSO_WM_DIAGRAM_COLOR_TEXT_CAN_REMOVE" val="n"/>
  <p:tag name="KSO_WM_DIAGRAM_MAX_ITEMCNT" val="3"/>
  <p:tag name="KSO_WM_DIAGRAM_VIRTUALLY_FRAME" val="{&quot;height&quot;:167.6995239257812,&quot;left&quot;:58.46250885250065,&quot;top&quot;:66.59775772214876,&quot;width&quot;:850.6250610351562}"/>
  <p:tag name="KSO_WM_DIAGRAM_COLOR_MATCH_VALUE" val="{&quot;shape&quot;:{&quot;fill&quot;:{&quot;solid&quot;:{&quot;brightness&quot;:0,&quot;colorType&quot;:2,&quot;rgb&quot;:&quot;#ebeeee&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commondata" val="eyJoZGlkIjoiMjY1NTk3YjA0MDViM2JkYWIwZWIxODRlYjk4YjVjYjcifQ=="/>
  <p:tag name="resource_record_key" val="{&quot;29&quot;:[50052696],&quot;70&quot;:[3321987,3321502,3322089,3314438,3321973,3322017,3318597,3322265,3326333,3325810,3322346,3322031,3321512,3323874]}"/>
</p:tagLst>
</file>

<file path=ppt/tags/tag14.xml><?xml version="1.0" encoding="utf-8"?>
<p:tagLst xmlns:p="http://schemas.openxmlformats.org/presentationml/2006/main">
  <p:tag name="MH_OLD_SHAPE_ID" val="6"/>
  <p:tag name="REFSHAPE" val="917513400"/>
</p:tagLst>
</file>

<file path=ppt/tags/tag15.xml><?xml version="1.0" encoding="utf-8"?>
<p:tagLst xmlns:p="http://schemas.openxmlformats.org/presentationml/2006/main">
  <p:tag name="MH_OLD_SHAPE_ID" val="27"/>
  <p:tag name="REFSHAPE" val="91751352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DIAGRAM_VIRTUALLY_FRAME" val="{&quot;height&quot;:401.55000000000007,&quot;left&quot;:319.45,&quot;top&quot;:104.05,&quot;width&quot;:383.7500000000001}"/>
</p:tagLst>
</file>

<file path=ppt/tags/tag24.xml><?xml version="1.0" encoding="utf-8"?>
<p:tagLst xmlns:p="http://schemas.openxmlformats.org/presentationml/2006/main">
  <p:tag name="KSO_WM_DIAGRAM_VIRTUALLY_FRAME" val="{&quot;height&quot;:356.0166929133858,&quot;left&quot;:265.98007874015747,&quot;top&quot;:114.85070866141734,&quot;width&quot;:579.2974374484526}"/>
</p:tagLst>
</file>

<file path=ppt/tags/tag25.xml><?xml version="1.0" encoding="utf-8"?>
<p:tagLst xmlns:p="http://schemas.openxmlformats.org/presentationml/2006/main">
  <p:tag name="KSO_WM_DIAGRAM_VIRTUALLY_FRAME" val="{&quot;height&quot;:401.55000000000007,&quot;left&quot;:319.45,&quot;top&quot;:104.05,&quot;width&quot;:383.7500000000001}"/>
</p:tagLst>
</file>

<file path=ppt/tags/tag26.xml><?xml version="1.0" encoding="utf-8"?>
<p:tagLst xmlns:p="http://schemas.openxmlformats.org/presentationml/2006/main">
  <p:tag name="KSO_WM_DIAGRAM_VIRTUALLY_FRAME" val="{&quot;height&quot;:401.55000000000007,&quot;left&quot;:319.45,&quot;top&quot;:104.05,&quot;width&quot;:383.7500000000001}"/>
</p:tagLst>
</file>

<file path=ppt/tags/tag27.xml><?xml version="1.0" encoding="utf-8"?>
<p:tagLst xmlns:p="http://schemas.openxmlformats.org/presentationml/2006/main">
  <p:tag name="KSO_WM_DIAGRAM_VIRTUALLY_FRAME" val="{&quot;height&quot;:356.0166929133858,&quot;left&quot;:265.98007874015747,&quot;top&quot;:114.85070866141734,&quot;width&quot;:579.2974374484526}"/>
</p:tagLst>
</file>

<file path=ppt/tags/tag28.xml><?xml version="1.0" encoding="utf-8"?>
<p:tagLst xmlns:p="http://schemas.openxmlformats.org/presentationml/2006/main">
  <p:tag name="KSO_WM_DIAGRAM_VIRTUALLY_FRAME" val="{&quot;height&quot;:401.55000000000007,&quot;left&quot;:319.45,&quot;top&quot;:104.05,&quot;width&quot;:383.7500000000001}"/>
</p:tagLst>
</file>

<file path=ppt/tags/tag29.xml><?xml version="1.0" encoding="utf-8"?>
<p:tagLst xmlns:p="http://schemas.openxmlformats.org/presentationml/2006/main">
  <p:tag name="KSO_WM_DIAGRAM_VIRTUALLY_FRAME" val="{&quot;height&quot;:401.55000000000007,&quot;left&quot;:319.45,&quot;top&quot;:104.05,&quot;width&quot;:383.75000000000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KSO_WM_DIAGRAM_VIRTUALLY_FRAME" val="{&quot;height&quot;:401.55000000000007,&quot;left&quot;:319.45,&quot;top&quot;:104.05,&quot;width&quot;:383.7500000000001}"/>
</p:tagLst>
</file>

<file path=ppt/tags/tag31.xml><?xml version="1.0" encoding="utf-8"?>
<p:tagLst xmlns:p="http://schemas.openxmlformats.org/presentationml/2006/main">
  <p:tag name="KSO_WM_DIAGRAM_VIRTUALLY_FRAME" val="{&quot;height&quot;:401.55000000000007,&quot;left&quot;:319.45,&quot;top&quot;:104.05,&quot;width&quot;:383.7500000000001}"/>
</p:tagLst>
</file>

<file path=ppt/tags/tag32.xml><?xml version="1.0" encoding="utf-8"?>
<p:tagLst xmlns:p="http://schemas.openxmlformats.org/presentationml/2006/main">
  <p:tag name="KSO_WM_DIAGRAM_VIRTUALLY_FRAME" val="{&quot;height&quot;:356.0166929133858,&quot;left&quot;:265.98007874015747,&quot;top&quot;:114.85070866141734,&quot;width&quot;:579.2974374484526}"/>
</p:tagLst>
</file>

<file path=ppt/tags/tag33.xml><?xml version="1.0" encoding="utf-8"?>
<p:tagLst xmlns:p="http://schemas.openxmlformats.org/presentationml/2006/main">
  <p:tag name="KSO_WM_DIAGRAM_VIRTUALLY_FRAME" val="{&quot;height&quot;:401.55000000000007,&quot;left&quot;:319.45,&quot;top&quot;:104.05,&quot;width&quot;:383.7500000000001}"/>
</p:tagLst>
</file>

<file path=ppt/tags/tag34.xml><?xml version="1.0" encoding="utf-8"?>
<p:tagLst xmlns:p="http://schemas.openxmlformats.org/presentationml/2006/main">
  <p:tag name="KSO_WM_DIAGRAM_VIRTUALLY_FRAME" val="{&quot;height&quot;:401.55000000000007,&quot;left&quot;:319.45,&quot;top&quot;:104.05,&quot;width&quot;:383.7500000000001}"/>
</p:tagLst>
</file>

<file path=ppt/tags/tag35.xml><?xml version="1.0" encoding="utf-8"?>
<p:tagLst xmlns:p="http://schemas.openxmlformats.org/presentationml/2006/main">
  <p:tag name="KSO_WM_DIAGRAM_COLOR_TRICK" val="1"/>
  <p:tag name="KSO_WM_UNIT_HIGHLIGHT" val="0"/>
  <p:tag name="KSO_WM_UNIT_DIAGRAM_ISNUMVISUAL" val="0"/>
  <p:tag name="KSO_WM_DIAGRAM_GROUP_CODE" val="l1-1"/>
  <p:tag name="KSO_WM_UNIT_INDEX" val="1_1_1"/>
  <p:tag name="KSO_WM_TEMPLATE_CATEGORY" val="diagram"/>
  <p:tag name="KSO_WM_UNIT_LAYERLEVEL" val="1_1_1"/>
  <p:tag name="KSO_WM_DIAGRAM_MIN_ITEMCNT" val="2"/>
  <p:tag name="KSO_WM_UNIT_SUBTYPE" val="a"/>
  <p:tag name="KSO_WM_UNIT_NOCLEAR" val="0"/>
  <p:tag name="KSO_WM_UNIT_VALUE" val="60"/>
  <p:tag name="KSO_WM_UNIT_COMPATIBLE" val="0"/>
  <p:tag name="KSO_WM_UNIT_DIAGRAM_ISREFERUNIT" val="0"/>
  <p:tag name="KSO_WM_UNIT_TYPE" val="l_h_f"/>
  <p:tag name="KSO_WM_UNIT_ID" val="diagram20231869_1*l_h_f*1_1_1"/>
  <p:tag name="KSO_WM_TEMPLATE_INDEX" val="20231869"/>
  <p:tag name="KSO_WM_TAG_VERSION" val="3.0"/>
  <p:tag name="KSO_WM_DIAGRAM_VERSION" val="3"/>
  <p:tag name="KSO_WM_DIAGRAM_COLOR_TEXT_CAN_REMOVE" val="n"/>
  <p:tag name="KSO_WM_DIAGRAM_MAX_ITEMCNT" val="3"/>
  <p:tag name="KSO_WM_DIAGRAM_VIRTUALLY_FRAME" val="{&quot;height&quot;:167.6995239257812,&quot;left&quot;:58.46250885250065,&quot;top&quot;:66.59775772214876,&quot;width&quot;:850.6250610351562}"/>
  <p:tag name="KSO_WM_DIAGRAM_COLOR_MATCH_VALUE" val="{&quot;shape&quot;:{&quot;fill&quot;:{&quot;solid&quot;:{&quot;brightness&quot;:0,&quot;colorType&quot;:2,&quot;rgb&quot;:&quot;#ebeeee&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
</p:tagLst>
</file>

<file path=ppt/tags/tag36.xml><?xml version="1.0" encoding="utf-8"?>
<p:tagLst xmlns:p="http://schemas.openxmlformats.org/presentationml/2006/main">
  <p:tag name="KSO_WM_DIAGRAM_VIRTUALLY_FRAME" val="{&quot;height&quot;:444.49818897637795,&quot;left&quot;:98.35,&quot;top&quot;:90.9,&quot;width&quot;:751.927244094488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076_2*l_h_i*1_1_1"/>
  <p:tag name="KSO_WM_TEMPLATE_CATEGORY" val="diagram"/>
  <p:tag name="KSO_WM_TEMPLATE_INDEX" val="20228076"/>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DIAGRAM_VIRTUALLY_FRAME" val="{&quot;height&quot;:444.49818897637795,&quot;left&quot;:98.35,&quot;top&quot;:90.9,&quot;width&quot;:751.927244094488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076_2*l_h_i*1_1_2"/>
  <p:tag name="KSO_WM_TEMPLATE_CATEGORY" val="diagram"/>
  <p:tag name="KSO_WM_TEMPLATE_INDEX" val="20228076"/>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444.49818897637795,&quot;left&quot;:98.35,&quot;top&quot;:90.9,&quot;width&quot;:751.927244094488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076_2*l_h_i*1_1_3"/>
  <p:tag name="KSO_WM_TEMPLATE_CATEGORY" val="diagram"/>
  <p:tag name="KSO_WM_TEMPLATE_INDEX" val="20228076"/>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444.49818897637795,&quot;left&quot;:98.35,&quot;top&quot;:90.9,&quot;width&quot;:751.9272440944882}"/>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076_2*l_h_i*1_1_1"/>
  <p:tag name="KSO_WM_TEMPLATE_CATEGORY" val="diagram"/>
  <p:tag name="KSO_WM_TEMPLATE_INDEX" val="20228076"/>
  <p:tag name="KSO_WM_UNIT_LAYERLEVEL" val="1_1_1"/>
  <p:tag name="KSO_WM_TAG_VERSION" val="1.0"/>
  <p:tag name="KSO_WM_BEAUTIFY_FLAG" val="#wm#"/>
  <p:tag name="KSO_WM_UNIT_TEXT_FILL_FORE_SCHEMECOLOR_INDEX" val="14"/>
  <p:tag name="KSO_WM_UNIT_TEXT_FILL_TYPE" val="1"/>
  <p:tag name="KSO_WM_DIAGRAM_VIRTUALLY_FRAME" val="{&quot;height&quot;:444.49818897637795,&quot;left&quot;:98.35,&quot;top&quot;:90.9,&quot;width&quot;:751.9272440944882}"/>
</p:tagLst>
</file>

<file path=ppt/tags/tag4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076_2*l_h_a*1_1_1"/>
  <p:tag name="KSO_WM_TEMPLATE_CATEGORY" val="diagram"/>
  <p:tag name="KSO_WM_TEMPLATE_INDEX" val="20228076"/>
  <p:tag name="KSO_WM_UNIT_LAYERLEVEL" val="1_1_1"/>
  <p:tag name="KSO_WM_TAG_VERSION" val="1.0"/>
  <p:tag name="KSO_WM_BEAUTIFY_FLAG" val="#wm#"/>
  <p:tag name="KSO_WM_UNIT_TEXT_FILL_FORE_SCHEMECOLOR_INDEX" val="14"/>
  <p:tag name="KSO_WM_UNIT_TEXT_FILL_TYPE" val="1"/>
  <p:tag name="KSO_WM_DIAGRAM_VIRTUALLY_FRAME" val="{&quot;height&quot;:444.49818897637795,&quot;left&quot;:98.35,&quot;top&quot;:90.9,&quot;width&quot;:751.9272440944882}"/>
</p:tagLst>
</file>

<file path=ppt/tags/tag42.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076_2*l_h_f*1_1_1"/>
  <p:tag name="KSO_WM_TEMPLATE_CATEGORY" val="diagram"/>
  <p:tag name="KSO_WM_TEMPLATE_INDEX" val="20228076"/>
  <p:tag name="KSO_WM_UNIT_LAYERLEVEL" val="1_1_1"/>
  <p:tag name="KSO_WM_TAG_VERSION" val="1.0"/>
  <p:tag name="KSO_WM_BEAUTIFY_FLAG" val="#wm#"/>
  <p:tag name="KSO_WM_UNIT_TEXT_FILL_FORE_SCHEMECOLOR_INDEX" val="13"/>
  <p:tag name="KSO_WM_UNIT_TEXT_FILL_TYPE" val="1"/>
  <p:tag name="KSO_WM_DIAGRAM_VIRTUALLY_FRAME" val="{&quot;height&quot;:444.49818897637795,&quot;left&quot;:98.35,&quot;top&quot;:90.9,&quot;width&quot;:751.9272440944882}"/>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76_2*l_h_i*1_2_1"/>
  <p:tag name="KSO_WM_TEMPLATE_CATEGORY" val="diagram"/>
  <p:tag name="KSO_WM_TEMPLATE_INDEX" val="20228076"/>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DIAGRAM_VIRTUALLY_FRAME" val="{&quot;height&quot;:444.49818897637795,&quot;left&quot;:98.35,&quot;top&quot;:90.9,&quot;width&quot;:751.927244094488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076_2*l_h_i*1_2_2"/>
  <p:tag name="KSO_WM_TEMPLATE_CATEGORY" val="diagram"/>
  <p:tag name="KSO_WM_TEMPLATE_INDEX" val="20228076"/>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DIAGRAM_VIRTUALLY_FRAME" val="{&quot;height&quot;:444.49818897637795,&quot;left&quot;:98.35,&quot;top&quot;:90.9,&quot;width&quot;:751.927244094488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076_2*l_h_i*1_2_3"/>
  <p:tag name="KSO_WM_TEMPLATE_CATEGORY" val="diagram"/>
  <p:tag name="KSO_WM_TEMPLATE_INDEX" val="20228076"/>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DIAGRAM_VIRTUALLY_FRAME" val="{&quot;height&quot;:444.49818897637795,&quot;left&quot;:98.35,&quot;top&quot;:90.9,&quot;width&quot;:751.927244094488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076_2*l_h_i*1_2_1"/>
  <p:tag name="KSO_WM_TEMPLATE_CATEGORY" val="diagram"/>
  <p:tag name="KSO_WM_TEMPLATE_INDEX" val="20228076"/>
  <p:tag name="KSO_WM_UNIT_LAYERLEVEL" val="1_1_1"/>
  <p:tag name="KSO_WM_TAG_VERSION" val="1.0"/>
  <p:tag name="KSO_WM_BEAUTIFY_FLAG" val="#wm#"/>
  <p:tag name="KSO_WM_UNIT_TEXT_FILL_FORE_SCHEMECOLOR_INDEX" val="14"/>
  <p:tag name="KSO_WM_UNIT_TEXT_FILL_TYPE" val="1"/>
  <p:tag name="KSO_WM_DIAGRAM_VIRTUALLY_FRAME" val="{&quot;height&quot;:444.49818897637795,&quot;left&quot;:98.35,&quot;top&quot;:90.9,&quot;width&quot;:751.9272440944882}"/>
</p:tagLst>
</file>

<file path=ppt/tags/tag4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76_2*l_h_a*1_2_1"/>
  <p:tag name="KSO_WM_TEMPLATE_CATEGORY" val="diagram"/>
  <p:tag name="KSO_WM_TEMPLATE_INDEX" val="20228076"/>
  <p:tag name="KSO_WM_UNIT_LAYERLEVEL" val="1_1_1"/>
  <p:tag name="KSO_WM_TAG_VERSION" val="1.0"/>
  <p:tag name="KSO_WM_BEAUTIFY_FLAG" val="#wm#"/>
  <p:tag name="KSO_WM_UNIT_TEXT_FILL_FORE_SCHEMECOLOR_INDEX" val="14"/>
  <p:tag name="KSO_WM_UNIT_TEXT_FILL_TYPE" val="1"/>
  <p:tag name="KSO_WM_DIAGRAM_VIRTUALLY_FRAME" val="{&quot;height&quot;:444.49818897637795,&quot;left&quot;:98.35,&quot;top&quot;:90.9,&quot;width&quot;:751.9272440944882}"/>
</p:tagLst>
</file>

<file path=ppt/tags/tag48.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076_2*l_h_f*1_2_1"/>
  <p:tag name="KSO_WM_TEMPLATE_CATEGORY" val="diagram"/>
  <p:tag name="KSO_WM_TEMPLATE_INDEX" val="20228076"/>
  <p:tag name="KSO_WM_UNIT_LAYERLEVEL" val="1_1_1"/>
  <p:tag name="KSO_WM_TAG_VERSION" val="1.0"/>
  <p:tag name="KSO_WM_BEAUTIFY_FLAG" val="#wm#"/>
  <p:tag name="KSO_WM_UNIT_TEXT_FILL_FORE_SCHEMECOLOR_INDEX" val="13"/>
  <p:tag name="KSO_WM_UNIT_TEXT_FILL_TYPE" val="1"/>
  <p:tag name="KSO_WM_DIAGRAM_VIRTUALLY_FRAME" val="{&quot;height&quot;:444.49818897637795,&quot;left&quot;:98.35,&quot;top&quot;:90.9,&quot;width&quot;:751.9272440944882}"/>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076_2*l_h_i*1_2_4"/>
  <p:tag name="KSO_WM_TEMPLATE_CATEGORY" val="diagram"/>
  <p:tag name="KSO_WM_TEMPLATE_INDEX" val="20228076"/>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DIAGRAM_VIRTUALLY_FRAME" val="{&quot;height&quot;:444.49818897637795,&quot;left&quot;:98.35,&quot;top&quot;:90.9,&quot;width&quot;:751.9272440944882}"/>
</p:tagLst>
</file>

<file path=ppt/tags/tag5.xml><?xml version="1.0" encoding="utf-8"?>
<p:tagLst xmlns:p="http://schemas.openxmlformats.org/presentationml/2006/main">
  <p:tag name="PA" val="v3.0.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076_2*l_h_i*1_1_4"/>
  <p:tag name="KSO_WM_TEMPLATE_CATEGORY" val="diagram"/>
  <p:tag name="KSO_WM_TEMPLATE_INDEX" val="20228076"/>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444.49818897637795,&quot;left&quot;:98.35,&quot;top&quot;:90.9,&quot;width&quot;:751.927244094488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7930_3*l_h_i*1_3_1"/>
  <p:tag name="KSO_WM_TEMPLATE_CATEGORY" val="diagram"/>
  <p:tag name="KSO_WM_TEMPLATE_INDEX" val="20227930"/>
  <p:tag name="KSO_WM_UNIT_LAYERLEVEL" val="1_1_1"/>
  <p:tag name="KSO_WM_TAG_VERSION" val="1.0"/>
  <p:tag name="KSO_WM_BEAUTIFY_FLAG" val="#wm#"/>
  <p:tag name="KSO_WM_UNIT_LINE_FORE_SCHEMECOLOR_INDEX" val="9"/>
  <p:tag name="KSO_WM_UNIT_LINE_FILL_TYPE" val="2"/>
  <p:tag name="KSO_WM_UNIT_GLOW_SCHEMECOLOR_INDEX" val="9"/>
  <p:tag name="KSO_WM_UNIT_TEXT_FILL_FORE_SCHEMECOLOR_INDEX" val="2"/>
  <p:tag name="KSO_WM_UNIT_TEXT_FILL_TYPE" val="1"/>
  <p:tag name="KSO_WM_DIAGRAM_VIRTUALLY_FRAME" val="{&quot;height&quot;:329.15,&quot;left&quot;:14.336535433070868,&quot;top&quot;:127.6,&quot;width&quot;:936.5911023622048}"/>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27930_3*l_h_i*1_3_2"/>
  <p:tag name="KSO_WM_TEMPLATE_CATEGORY" val="diagram"/>
  <p:tag name="KSO_WM_TEMPLATE_INDEX" val="20227930"/>
  <p:tag name="KSO_WM_UNIT_LAYERLEVEL" val="1_1_1"/>
  <p:tag name="KSO_WM_TAG_VERSION" val="1.0"/>
  <p:tag name="KSO_WM_BEAUTIFY_FLAG" val="#wm#"/>
  <p:tag name="KSO_WM_UNIT_FILL_FORE_SCHEMECOLOR_INDEX" val="9"/>
  <p:tag name="KSO_WM_UNIT_FILL_TYPE" val="1"/>
  <p:tag name="KSO_WM_UNIT_GLOW_SCHEMECOLOR_INDEX" val="9"/>
  <p:tag name="KSO_WM_UNIT_TEXT_FILL_FORE_SCHEMECOLOR_INDEX" val="2"/>
  <p:tag name="KSO_WM_UNIT_TEXT_FILL_TYPE" val="1"/>
  <p:tag name="KSO_WM_DIAGRAM_VIRTUALLY_FRAME" val="{&quot;height&quot;:329.15,&quot;left&quot;:14.336535433070868,&quot;top&quot;:127.6,&quot;width&quot;:936.5911023622048}"/>
</p:tagLst>
</file>

<file path=ppt/tags/tag53.xml><?xml version="1.0" encoding="utf-8"?>
<p:tagLst xmlns:p="http://schemas.openxmlformats.org/presentationml/2006/main">
  <p:tag name="KSO_WM_UNIT_VALUE" val="151*151"/>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27930_3*l_h_x*1_3_1"/>
  <p:tag name="KSO_WM_TEMPLATE_CATEGORY" val="diagram"/>
  <p:tag name="KSO_WM_TEMPLATE_INDEX" val="20227930"/>
  <p:tag name="KSO_WM_UNIT_LAYERLEVEL" val="1_1_1"/>
  <p:tag name="KSO_WM_TAG_VERSION" val="1.0"/>
  <p:tag name="KSO_WM_BEAUTIFY_FLAG" val="#wm#"/>
  <p:tag name="KSO_WM_DIAGRAM_VIRTUALLY_FRAME" val="{&quot;height&quot;:329.15,&quot;left&quot;:14.336535433070868,&quot;top&quot;:127.6,&quot;width&quot;:936.5911023622048}"/>
</p:tagLst>
</file>

<file path=ppt/tags/tag54.xml><?xml version="1.0" encoding="utf-8"?>
<p:tagLst xmlns:p="http://schemas.openxmlformats.org/presentationml/2006/main">
  <p:tag name="KSO_WM_UNIT_ISCONTENTSTITLE" val="0"/>
  <p:tag name="KSO_WM_UNIT_ISNUMDGMTITLE" val="0"/>
  <p:tag name="KSO_WM_UNIT_PRESET_TEXT" val="添加副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27930_3*l_h_a*1_3_1"/>
  <p:tag name="KSO_WM_TEMPLATE_CATEGORY" val="diagram"/>
  <p:tag name="KSO_WM_TEMPLATE_INDEX" val="20227930"/>
  <p:tag name="KSO_WM_UNIT_LAYERLEVEL" val="1_1_1"/>
  <p:tag name="KSO_WM_TAG_VERSION" val="1.0"/>
  <p:tag name="KSO_WM_BEAUTIFY_FLAG" val="#wm#"/>
  <p:tag name="KSO_WM_UNIT_TEXT_FILL_FORE_SCHEMECOLOR_INDEX" val="9"/>
  <p:tag name="KSO_WM_UNIT_TEXT_FILL_TYPE" val="1"/>
  <p:tag name="KSO_WM_DIAGRAM_VIRTUALLY_FRAME" val="{&quot;height&quot;:329.15,&quot;left&quot;:14.336535433070868,&quot;top&quot;:127.6,&quot;width&quot;:936.5911023622048}"/>
</p:tagLst>
</file>

<file path=ppt/tags/tag55.xml><?xml version="1.0" encoding="utf-8"?>
<p:tagLst xmlns:p="http://schemas.openxmlformats.org/presentationml/2006/main">
  <p:tag name="KSO_WM_UNIT_SUBTYPE" val="a"/>
  <p:tag name="KSO_WM_UNIT_PRESET_TEXT" val="您的正文已经简明扼要，字字珠玑，但信息却错综复杂，需要用更多的文字来表述。"/>
  <p:tag name="KSO_WM_UNIT_NOCLEAR" val="0"/>
  <p:tag name="KSO_WM_UNIT_VALUE" val="57"/>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7930_3*l_h_f*1_3_1"/>
  <p:tag name="KSO_WM_TEMPLATE_CATEGORY" val="diagram"/>
  <p:tag name="KSO_WM_TEMPLATE_INDEX" val="20227930"/>
  <p:tag name="KSO_WM_UNIT_LAYERLEVEL" val="1_1_1"/>
  <p:tag name="KSO_WM_TAG_VERSION" val="1.0"/>
  <p:tag name="KSO_WM_BEAUTIFY_FLAG" val="#wm#"/>
  <p:tag name="KSO_WM_UNIT_TEXT_FILL_FORE_SCHEMECOLOR_INDEX" val="13"/>
  <p:tag name="KSO_WM_UNIT_TEXT_FILL_TYPE" val="1"/>
  <p:tag name="KSO_WM_DIAGRAM_VIRTUALLY_FRAME" val="{&quot;height&quot;:329.15,&quot;left&quot;:14.336535433070868,&quot;top&quot;:127.6,&quot;width&quot;:936.5911023622048}"/>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7930_3*l_h_i*1_1_1"/>
  <p:tag name="KSO_WM_TEMPLATE_CATEGORY" val="diagram"/>
  <p:tag name="KSO_WM_TEMPLATE_INDEX" val="20227930"/>
  <p:tag name="KSO_WM_UNIT_LAYERLEVEL" val="1_1_1"/>
  <p:tag name="KSO_WM_TAG_VERSION" val="1.0"/>
  <p:tag name="KSO_WM_BEAUTIFY_FLAG" val="#wm#"/>
  <p:tag name="KSO_WM_UNIT_LINE_FORE_SCHEMECOLOR_INDEX" val="5"/>
  <p:tag name="KSO_WM_UNIT_LINE_FILL_TYPE" val="2"/>
  <p:tag name="KSO_WM_UNIT_GLOW_SCHEMECOLOR_INDEX" val="5"/>
  <p:tag name="KSO_WM_UNIT_TEXT_FILL_FORE_SCHEMECOLOR_INDEX" val="2"/>
  <p:tag name="KSO_WM_UNIT_TEXT_FILL_TYPE" val="1"/>
  <p:tag name="KSO_WM_DIAGRAM_VIRTUALLY_FRAME" val="{&quot;height&quot;:329.15,&quot;left&quot;:14.336535433070868,&quot;top&quot;:127.6,&quot;width&quot;:936.591102362204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7930_3*l_h_i*1_1_2"/>
  <p:tag name="KSO_WM_TEMPLATE_CATEGORY" val="diagram"/>
  <p:tag name="KSO_WM_TEMPLATE_INDEX" val="20227930"/>
  <p:tag name="KSO_WM_UNIT_LAYERLEVEL" val="1_1_1"/>
  <p:tag name="KSO_WM_TAG_VERSION" val="1.0"/>
  <p:tag name="KSO_WM_BEAUTIFY_FLAG" val="#wm#"/>
  <p:tag name="KSO_WM_UNIT_FILL_FORE_SCHEMECOLOR_INDEX" val="5"/>
  <p:tag name="KSO_WM_UNIT_FILL_TYPE" val="1"/>
  <p:tag name="KSO_WM_UNIT_GLOW_SCHEMECOLOR_INDEX" val="5"/>
  <p:tag name="KSO_WM_UNIT_TEXT_FILL_FORE_SCHEMECOLOR_INDEX" val="2"/>
  <p:tag name="KSO_WM_UNIT_TEXT_FILL_TYPE" val="1"/>
  <p:tag name="KSO_WM_DIAGRAM_VIRTUALLY_FRAME" val="{&quot;height&quot;:329.15,&quot;left&quot;:14.336535433070868,&quot;top&quot;:127.6,&quot;width&quot;:936.5911023622048}"/>
</p:tagLst>
</file>

<file path=ppt/tags/tag58.xml><?xml version="1.0" encoding="utf-8"?>
<p:tagLst xmlns:p="http://schemas.openxmlformats.org/presentationml/2006/main">
  <p:tag name="KSO_WM_UNIT_ISCONTENTSTITLE" val="0"/>
  <p:tag name="KSO_WM_UNIT_ISNUMDGMTITLE" val="0"/>
  <p:tag name="KSO_WM_UNIT_PRESET_TEXT" val="添加副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7930_3*l_h_a*1_1_1"/>
  <p:tag name="KSO_WM_TEMPLATE_CATEGORY" val="diagram"/>
  <p:tag name="KSO_WM_TEMPLATE_INDEX" val="20227930"/>
  <p:tag name="KSO_WM_UNIT_LAYERLEVEL" val="1_1_1"/>
  <p:tag name="KSO_WM_TAG_VERSION" val="1.0"/>
  <p:tag name="KSO_WM_BEAUTIFY_FLAG" val="#wm#"/>
  <p:tag name="KSO_WM_UNIT_TEXT_FILL_FORE_SCHEMECOLOR_INDEX" val="5"/>
  <p:tag name="KSO_WM_UNIT_TEXT_FILL_TYPE" val="1"/>
  <p:tag name="KSO_WM_DIAGRAM_VIRTUALLY_FRAME" val="{&quot;height&quot;:329.15,&quot;left&quot;:14.336535433070868,&quot;top&quot;:127.6,&quot;width&quot;:936.5911023622048}"/>
</p:tagLst>
</file>

<file path=ppt/tags/tag59.xml><?xml version="1.0" encoding="utf-8"?>
<p:tagLst xmlns:p="http://schemas.openxmlformats.org/presentationml/2006/main">
  <p:tag name="KSO_WM_UNIT_SUBTYPE" val="a"/>
  <p:tag name="KSO_WM_UNIT_PRESET_TEXT" val="您的正文已经简明扼要，字字珠玑，但信息却错综复杂，需要用更多的文字来表述。"/>
  <p:tag name="KSO_WM_UNIT_NOCLEAR" val="0"/>
  <p:tag name="KSO_WM_UNIT_VALUE" val="5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7930_3*l_h_f*1_1_1"/>
  <p:tag name="KSO_WM_TEMPLATE_CATEGORY" val="diagram"/>
  <p:tag name="KSO_WM_TEMPLATE_INDEX" val="20227930"/>
  <p:tag name="KSO_WM_UNIT_LAYERLEVEL" val="1_1_1"/>
  <p:tag name="KSO_WM_TAG_VERSION" val="1.0"/>
  <p:tag name="KSO_WM_BEAUTIFY_FLAG" val="#wm#"/>
  <p:tag name="KSO_WM_UNIT_TEXT_FILL_FORE_SCHEMECOLOR_INDEX" val="13"/>
  <p:tag name="KSO_WM_UNIT_TEXT_FILL_TYPE" val="1"/>
  <p:tag name="KSO_WM_DIAGRAM_VIRTUALLY_FRAME" val="{&quot;height&quot;:329.15,&quot;left&quot;:14.336535433070868,&quot;top&quot;:127.6,&quot;width&quot;:936.5911023622048}"/>
</p:tagLst>
</file>

<file path=ppt/tags/tag6.xml><?xml version="1.0" encoding="utf-8"?>
<p:tagLst xmlns:p="http://schemas.openxmlformats.org/presentationml/2006/main">
  <p:tag name="PA" val="v3.0.1"/>
</p:tagLst>
</file>

<file path=ppt/tags/tag60.xml><?xml version="1.0" encoding="utf-8"?>
<p:tagLst xmlns:p="http://schemas.openxmlformats.org/presentationml/2006/main">
  <p:tag name="KSO_WM_UNIT_VALUE" val="151*151"/>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7930_3*l_h_x*1_1_1"/>
  <p:tag name="KSO_WM_TEMPLATE_CATEGORY" val="diagram"/>
  <p:tag name="KSO_WM_TEMPLATE_INDEX" val="20227930"/>
  <p:tag name="KSO_WM_UNIT_LAYERLEVEL" val="1_1_1"/>
  <p:tag name="KSO_WM_TAG_VERSION" val="1.0"/>
  <p:tag name="KSO_WM_BEAUTIFY_FLAG" val="#wm#"/>
  <p:tag name="KSO_WM_DIAGRAM_VIRTUALLY_FRAME" val="{&quot;height&quot;:329.15,&quot;left&quot;:14.336535433070868,&quot;top&quot;:127.6,&quot;width&quot;:936.5911023622048}"/>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7930_3*l_h_i*1_2_1"/>
  <p:tag name="KSO_WM_TEMPLATE_CATEGORY" val="diagram"/>
  <p:tag name="KSO_WM_TEMPLATE_INDEX" val="20227930"/>
  <p:tag name="KSO_WM_UNIT_LAYERLEVEL" val="1_1_1"/>
  <p:tag name="KSO_WM_TAG_VERSION" val="1.0"/>
  <p:tag name="KSO_WM_BEAUTIFY_FLAG" val="#wm#"/>
  <p:tag name="KSO_WM_UNIT_LINE_FORE_SCHEMECOLOR_INDEX" val="8"/>
  <p:tag name="KSO_WM_UNIT_LINE_FILL_TYPE" val="2"/>
  <p:tag name="KSO_WM_UNIT_GLOW_SCHEMECOLOR_INDEX" val="8"/>
  <p:tag name="KSO_WM_UNIT_TEXT_FILL_FORE_SCHEMECOLOR_INDEX" val="2"/>
  <p:tag name="KSO_WM_UNIT_TEXT_FILL_TYPE" val="1"/>
  <p:tag name="KSO_WM_DIAGRAM_VIRTUALLY_FRAME" val="{&quot;height&quot;:329.15,&quot;left&quot;:14.336535433070868,&quot;top&quot;:127.6,&quot;width&quot;:936.5911023622048}"/>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7930_3*l_h_i*1_2_2"/>
  <p:tag name="KSO_WM_TEMPLATE_CATEGORY" val="diagram"/>
  <p:tag name="KSO_WM_TEMPLATE_INDEX" val="20227930"/>
  <p:tag name="KSO_WM_UNIT_LAYERLEVEL" val="1_1_1"/>
  <p:tag name="KSO_WM_TAG_VERSION" val="1.0"/>
  <p:tag name="KSO_WM_BEAUTIFY_FLAG" val="#wm#"/>
  <p:tag name="KSO_WM_UNIT_FILL_FORE_SCHEMECOLOR_INDEX" val="8"/>
  <p:tag name="KSO_WM_UNIT_FILL_TYPE" val="1"/>
  <p:tag name="KSO_WM_UNIT_GLOW_SCHEMECOLOR_INDEX" val="8"/>
  <p:tag name="KSO_WM_UNIT_TEXT_FILL_FORE_SCHEMECOLOR_INDEX" val="2"/>
  <p:tag name="KSO_WM_UNIT_TEXT_FILL_TYPE" val="1"/>
  <p:tag name="KSO_WM_DIAGRAM_VIRTUALLY_FRAME" val="{&quot;height&quot;:329.15,&quot;left&quot;:14.336535433070868,&quot;top&quot;:127.6,&quot;width&quot;:936.5911023622048}"/>
</p:tagLst>
</file>

<file path=ppt/tags/tag63.xml><?xml version="1.0" encoding="utf-8"?>
<p:tagLst xmlns:p="http://schemas.openxmlformats.org/presentationml/2006/main">
  <p:tag name="KSO_WM_UNIT_VALUE" val="151*151"/>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7930_3*l_h_x*1_2_1"/>
  <p:tag name="KSO_WM_TEMPLATE_CATEGORY" val="diagram"/>
  <p:tag name="KSO_WM_TEMPLATE_INDEX" val="20227930"/>
  <p:tag name="KSO_WM_UNIT_LAYERLEVEL" val="1_1_1"/>
  <p:tag name="KSO_WM_TAG_VERSION" val="1.0"/>
  <p:tag name="KSO_WM_BEAUTIFY_FLAG" val="#wm#"/>
  <p:tag name="KSO_WM_DIAGRAM_VIRTUALLY_FRAME" val="{&quot;height&quot;:329.15,&quot;left&quot;:14.336535433070868,&quot;top&quot;:127.6,&quot;width&quot;:936.5911023622048}"/>
</p:tagLst>
</file>

<file path=ppt/tags/tag64.xml><?xml version="1.0" encoding="utf-8"?>
<p:tagLst xmlns:p="http://schemas.openxmlformats.org/presentationml/2006/main">
  <p:tag name="KSO_WM_UNIT_ISCONTENTSTITLE" val="0"/>
  <p:tag name="KSO_WM_UNIT_ISNUMDGMTITLE" val="0"/>
  <p:tag name="KSO_WM_UNIT_PRESET_TEXT" val="添加副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7930_3*l_h_a*1_2_1"/>
  <p:tag name="KSO_WM_TEMPLATE_CATEGORY" val="diagram"/>
  <p:tag name="KSO_WM_TEMPLATE_INDEX" val="20227930"/>
  <p:tag name="KSO_WM_UNIT_LAYERLEVEL" val="1_1_1"/>
  <p:tag name="KSO_WM_TAG_VERSION" val="1.0"/>
  <p:tag name="KSO_WM_BEAUTIFY_FLAG" val="#wm#"/>
  <p:tag name="KSO_WM_UNIT_TEXT_FILL_FORE_SCHEMECOLOR_INDEX" val="8"/>
  <p:tag name="KSO_WM_UNIT_TEXT_FILL_TYPE" val="1"/>
  <p:tag name="KSO_WM_DIAGRAM_VIRTUALLY_FRAME" val="{&quot;height&quot;:329.15,&quot;left&quot;:14.336535433070868,&quot;top&quot;:127.6,&quot;width&quot;:936.5911023622048}"/>
</p:tagLst>
</file>

<file path=ppt/tags/tag65.xml><?xml version="1.0" encoding="utf-8"?>
<p:tagLst xmlns:p="http://schemas.openxmlformats.org/presentationml/2006/main">
  <p:tag name="KSO_WM_UNIT_SUBTYPE" val="a"/>
  <p:tag name="KSO_WM_UNIT_PRESET_TEXT" val="您的正文已经简明扼要，字字珠玑，但信息却错综复杂，需要用更多的文字来表述。"/>
  <p:tag name="KSO_WM_UNIT_NOCLEAR" val="0"/>
  <p:tag name="KSO_WM_UNIT_VALUE" val="57"/>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7930_3*l_h_f*1_2_1"/>
  <p:tag name="KSO_WM_TEMPLATE_CATEGORY" val="diagram"/>
  <p:tag name="KSO_WM_TEMPLATE_INDEX" val="20227930"/>
  <p:tag name="KSO_WM_UNIT_LAYERLEVEL" val="1_1_1"/>
  <p:tag name="KSO_WM_TAG_VERSION" val="1.0"/>
  <p:tag name="KSO_WM_BEAUTIFY_FLAG" val="#wm#"/>
  <p:tag name="KSO_WM_UNIT_TEXT_FILL_FORE_SCHEMECOLOR_INDEX" val="13"/>
  <p:tag name="KSO_WM_UNIT_TEXT_FILL_TYPE" val="1"/>
  <p:tag name="KSO_WM_DIAGRAM_VIRTUALLY_FRAME" val="{&quot;height&quot;:329.15,&quot;left&quot;:14.336535433070868,&quot;top&quot;:127.6,&quot;width&quot;:936.5911023622048}"/>
</p:tagLst>
</file>

<file path=ppt/tags/tag66.xml><?xml version="1.0" encoding="utf-8"?>
<p:tagLst xmlns:p="http://schemas.openxmlformats.org/presentationml/2006/main">
  <p:tag name="KSO_WM_UNIT_TABLE_BEAUTIFY" val="smartTable{faa4a413-19db-4725-b73f-42ec450c7bb5}"/>
  <p:tag name="TABLE_ENDDRAG_ORIGIN_RECT" val="356*352"/>
  <p:tag name="TABLE_ENDDRAG_RECT" val="564*93*356*352"/>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PA" val="v3.0.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UNIT_SUBTYPE" val="a"/>
  <p:tag name="KSO_WM_UNIT_PRESET_TEXT" val="单击此处输入你的正文，文字是您思想的提炼。"/>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100_2*l_h_f*1_1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 name="KSO_WM_DIAGRAM_VIRTUALLY_FRAME" val="{&quot;height&quot;:209.31551181102364,&quot;left&quot;:14.963700787401574,&quot;top&quot;:293.3844881889764,&quot;width&quot;:881.7862992125984}"/>
</p:tagLst>
</file>

<file path=ppt/tags/tag74.xml><?xml version="1.0" encoding="utf-8"?>
<p:tagLst xmlns:p="http://schemas.openxmlformats.org/presentationml/2006/main">
  <p:tag name="KSO_WM_UNIT_SUBTYPE" val="a"/>
  <p:tag name="KSO_WM_UNIT_PRESET_TEXT" val="单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100_2*l_h_f*1_2_1"/>
  <p:tag name="KSO_WM_TEMPLATE_CATEGORY" val="diagram"/>
  <p:tag name="KSO_WM_TEMPLATE_INDEX" val="20228100"/>
  <p:tag name="KSO_WM_UNIT_LAYERLEVEL" val="1_1_1"/>
  <p:tag name="KSO_WM_TAG_VERSION" val="1.0"/>
  <p:tag name="KSO_WM_BEAUTIFY_FLAG" val="#wm#"/>
  <p:tag name="KSO_WM_UNIT_TEXT_FILL_FORE_SCHEMECOLOR_INDEX" val="15"/>
  <p:tag name="KSO_WM_UNIT_TEXT_FILL_TYPE" val="1"/>
  <p:tag name="KSO_WM_DIAGRAM_VIRTUALLY_FRAME" val="{&quot;height&quot;:209.31551181102364,&quot;left&quot;:14.963700787401574,&quot;top&quot;:293.3844881889764,&quot;width&quot;:881.7862992125984}"/>
</p:tagLst>
</file>

<file path=ppt/tags/tag75.xml><?xml version="1.0" encoding="utf-8"?>
<p:tagLst xmlns:p="http://schemas.openxmlformats.org/presentationml/2006/main">
  <p:tag name="KSO_WM_DIAGRAM_VIRTUALLY_FRAME" val="{&quot;height&quot;:209.31551181102364,&quot;left&quot;:14.963700787401574,&quot;top&quot;:293.3844881889764,&quot;width&quot;:881.7862992125984}"/>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100_2*l_h_i*1_1_1"/>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209.31551181102364,&quot;left&quot;:14.963700787401574,&quot;top&quot;:293.3844881889764,&quot;width&quot;:881.7862992125984}"/>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8100_2*l_h_i*1_1_2"/>
  <p:tag name="KSO_WM_TEMPLATE_CATEGORY" val="diagram"/>
  <p:tag name="KSO_WM_TEMPLATE_INDEX" val="2022810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DIAGRAM_VIRTUALLY_FRAME" val="{&quot;height&quot;:209.31551181102364,&quot;left&quot;:14.963700787401574,&quot;top&quot;:293.3844881889764,&quot;width&quot;:881.7862992125984}"/>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100_2*l_h_i*1_1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DIAGRAM_VIRTUALLY_FRAME" val="{&quot;height&quot;:209.31551181102364,&quot;left&quot;:14.963700787401574,&quot;top&quot;:293.3844881889764,&quot;width&quot;:881.7862992125984}"/>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28100_2*l_h_i*1_1_4"/>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DIAGRAM_VIRTUALLY_FRAME" val="{&quot;height&quot;:209.31551181102364,&quot;left&quot;:14.963700787401574,&quot;top&quot;:293.3844881889764,&quot;width&quot;:881.7862992125984}"/>
</p:tagLst>
</file>

<file path=ppt/tags/tag8.xml><?xml version="1.0" encoding="utf-8"?>
<p:tagLst xmlns:p="http://schemas.openxmlformats.org/presentationml/2006/main">
  <p:tag name="PA" val="v3.0.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28100_2*l_h_i*1_1_5"/>
  <p:tag name="KSO_WM_TEMPLATE_CATEGORY" val="diagram"/>
  <p:tag name="KSO_WM_TEMPLATE_INDEX" val="20228100"/>
  <p:tag name="KSO_WM_UNIT_LAYERLEVEL" val="1_1_1"/>
  <p:tag name="KSO_WM_TAG_VERSION" val="1.0"/>
  <p:tag name="KSO_WM_BEAUTIFY_FLAG" val="#wm#"/>
  <p:tag name="KSO_WM_DIAGRAM_VIRTUALLY_FRAME" val="{&quot;height&quot;:209.31551181102364,&quot;left&quot;:14.963700787401574,&quot;top&quot;:293.3844881889764,&quot;width&quot;:881.7862992125984}"/>
</p:tagLst>
</file>

<file path=ppt/tags/tag81.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8100_2*l_h_x*1_1_1"/>
  <p:tag name="KSO_WM_TEMPLATE_CATEGORY" val="diagram"/>
  <p:tag name="KSO_WM_TEMPLATE_INDEX" val="20228100"/>
  <p:tag name="KSO_WM_UNIT_LAYERLEVEL" val="1_1_1"/>
  <p:tag name="KSO_WM_TAG_VERSION" val="1.0"/>
  <p:tag name="KSO_WM_BEAUTIFY_FLAG" val="#wm#"/>
  <p:tag name="KSO_WM_UNIT_SHADOW_SCHEMECOLOR_INDEX" val="5"/>
  <p:tag name="KSO_WM_DIAGRAM_VIRTUALLY_FRAME" val="{&quot;height&quot;:209.31551181102364,&quot;left&quot;:14.963700787401574,&quot;top&quot;:293.3844881889764,&quot;width&quot;:881.7862992125984}"/>
</p:tagLst>
</file>

<file path=ppt/tags/tag82.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8100_2*l_h_a*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 name="KSO_WM_DIAGRAM_VIRTUALLY_FRAME" val="{&quot;height&quot;:209.31551181102364,&quot;left&quot;:14.963700787401574,&quot;top&quot;:293.3844881889764,&quot;width&quot;:881.7862992125984}"/>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28100_2*l_h_i*1_1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 name="KSO_WM_DIAGRAM_VIRTUALLY_FRAME" val="{&quot;height&quot;:209.31551181102364,&quot;left&quot;:14.963700787401574,&quot;top&quot;:293.3844881889764,&quot;width&quot;:881.7862992125984}"/>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100_2*l_h_i*1_2_1"/>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DIAGRAM_VIRTUALLY_FRAME" val="{&quot;height&quot;:209.31551181102364,&quot;left&quot;:14.963700787401574,&quot;top&quot;:293.3844881889764,&quot;width&quot;:881.7862992125984}"/>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8100_2*l_h_i*1_2_2"/>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DIAGRAM_VIRTUALLY_FRAME" val="{&quot;height&quot;:209.31551181102364,&quot;left&quot;:14.963700787401574,&quot;top&quot;:293.3844881889764,&quot;width&quot;:881.7862992125984}"/>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100_2*l_h_i*1_2_3"/>
  <p:tag name="KSO_WM_TEMPLATE_CATEGORY" val="diagram"/>
  <p:tag name="KSO_WM_TEMPLATE_INDEX" val="20228100"/>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 name="KSO_WM_DIAGRAM_VIRTUALLY_FRAME" val="{&quot;height&quot;:209.31551181102364,&quot;left&quot;:14.963700787401574,&quot;top&quot;:293.3844881889764,&quot;width&quot;:881.7862992125984}"/>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100_2*l_h_i*1_2_4"/>
  <p:tag name="KSO_WM_TEMPLATE_CATEGORY" val="diagram"/>
  <p:tag name="KSO_WM_TEMPLATE_INDEX" val="20228100"/>
  <p:tag name="KSO_WM_UNIT_LAYERLEVEL" val="1_1_1"/>
  <p:tag name="KSO_WM_TAG_VERSION" val="1.0"/>
  <p:tag name="KSO_WM_BEAUTIFY_FLAG" val="#wm#"/>
  <p:tag name="KSO_WM_DIAGRAM_VIRTUALLY_FRAME" val="{&quot;height&quot;:209.31551181102364,&quot;left&quot;:14.963700787401574,&quot;top&quot;:293.3844881889764,&quot;width&quot;:881.7862992125984}"/>
</p:tagLst>
</file>

<file path=ppt/tags/tag88.xml><?xml version="1.0" encoding="utf-8"?>
<p:tagLst xmlns:p="http://schemas.openxmlformats.org/presentationml/2006/mai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8100_2*l_h_x*1_2_1"/>
  <p:tag name="KSO_WM_TEMPLATE_CATEGORY" val="diagram"/>
  <p:tag name="KSO_WM_TEMPLATE_INDEX" val="20228100"/>
  <p:tag name="KSO_WM_UNIT_LAYERLEVEL" val="1_1_1"/>
  <p:tag name="KSO_WM_TAG_VERSION" val="1.0"/>
  <p:tag name="KSO_WM_BEAUTIFY_FLAG" val="#wm#"/>
  <p:tag name="KSO_WM_UNIT_SHADOW_SCHEMECOLOR_INDEX" val="6"/>
  <p:tag name="KSO_WM_DIAGRAM_VIRTUALLY_FRAME" val="{&quot;height&quot;:209.31551181102364,&quot;left&quot;:14.963700787401574,&quot;top&quot;:293.3844881889764,&quot;width&quot;:881.7862992125984}"/>
</p:tagLst>
</file>

<file path=ppt/tags/tag89.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100_2*l_h_a*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 name="KSO_WM_DIAGRAM_VIRTUALLY_FRAME" val="{&quot;height&quot;:209.31551181102364,&quot;left&quot;:14.963700787401574,&quot;top&quot;:293.3844881889764,&quot;width&quot;:881.7862992125984}"/>
</p:tagLst>
</file>

<file path=ppt/tags/tag9.xml><?xml version="1.0" encoding="utf-8"?>
<p:tagLst xmlns:p="http://schemas.openxmlformats.org/presentationml/2006/main">
  <p:tag name="PA" val="v3.0.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28100_2*l_h_i*1_2_5"/>
  <p:tag name="KSO_WM_TEMPLATE_CATEGORY" val="diagram"/>
  <p:tag name="KSO_WM_TEMPLATE_INDEX" val="2022810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DIAGRAM_VIRTUALLY_FRAME" val="{&quot;height&quot;:209.31551181102364,&quot;left&quot;:14.963700787401574,&quot;top&quot;:293.3844881889764,&quot;width&quot;:881.7862992125984}"/>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28100_2*l_h_i*1_2_1"/>
  <p:tag name="KSO_WM_TEMPLATE_CATEGORY" val="diagram"/>
  <p:tag name="KSO_WM_TEMPLATE_INDEX" val="20228100"/>
  <p:tag name="KSO_WM_UNIT_LAYERLEVEL" val="1_1_1"/>
  <p:tag name="KSO_WM_TAG_VERSION" val="1.0"/>
  <p:tag name="KSO_WM_BEAUTIFY_FLAG" val="#wm#"/>
  <p:tag name="KSO_WM_UNIT_TEXT_FILL_FORE_SCHEMECOLOR_INDEX" val="14"/>
  <p:tag name="KSO_WM_UNIT_TEXT_FILL_TYPE" val="1"/>
  <p:tag name="KSO_WM_DIAGRAM_VIRTUALLY_FRAME" val="{&quot;height&quot;:209.31551181102364,&quot;left&quot;:14.963700787401574,&quot;top&quot;:293.3844881889764,&quot;width&quot;:881.7862992125984}"/>
</p:tagLst>
</file>

<file path=ppt/tags/tag92.xml><?xml version="1.0" encoding="utf-8"?>
<p:tagLst xmlns:p="http://schemas.openxmlformats.org/presentationml/2006/main">
  <p:tag name="KSO_WM_DIAGRAM_COLOR_TRICK" val="1"/>
  <p:tag name="KSO_WM_UNIT_HIGHLIGHT" val="0"/>
  <p:tag name="KSO_WM_UNIT_DIAGRAM_ISNUMVISUAL" val="0"/>
  <p:tag name="KSO_WM_DIAGRAM_GROUP_CODE" val="l1-1"/>
  <p:tag name="KSO_WM_UNIT_INDEX" val="1_1_1"/>
  <p:tag name="KSO_WM_TEMPLATE_CATEGORY" val="diagram"/>
  <p:tag name="KSO_WM_UNIT_LAYERLEVEL" val="1_1_1"/>
  <p:tag name="KSO_WM_DIAGRAM_MIN_ITEMCNT" val="2"/>
  <p:tag name="KSO_WM_UNIT_SUBTYPE" val="a"/>
  <p:tag name="KSO_WM_UNIT_NOCLEAR" val="0"/>
  <p:tag name="KSO_WM_UNIT_VALUE" val="60"/>
  <p:tag name="KSO_WM_UNIT_COMPATIBLE" val="0"/>
  <p:tag name="KSO_WM_UNIT_DIAGRAM_ISREFERUNIT" val="0"/>
  <p:tag name="KSO_WM_UNIT_TYPE" val="l_h_f"/>
  <p:tag name="KSO_WM_UNIT_ID" val="diagram20231869_1*l_h_f*1_1_1"/>
  <p:tag name="KSO_WM_TEMPLATE_INDEX" val="20231869"/>
  <p:tag name="KSO_WM_TAG_VERSION" val="3.0"/>
  <p:tag name="KSO_WM_DIAGRAM_VERSION" val="3"/>
  <p:tag name="KSO_WM_DIAGRAM_COLOR_TEXT_CAN_REMOVE" val="n"/>
  <p:tag name="KSO_WM_DIAGRAM_MAX_ITEMCNT" val="3"/>
  <p:tag name="KSO_WM_DIAGRAM_VIRTUALLY_FRAME" val="{&quot;height&quot;:167.6995239257812,&quot;left&quot;:58.46250885250065,&quot;top&quot;:66.59775772214876,&quot;width&quot;:850.6250610351562}"/>
  <p:tag name="KSO_WM_DIAGRAM_COLOR_MATCH_VALUE" val="{&quot;shape&quot;:{&quot;fill&quot;:{&quot;solid&quot;:{&quot;brightness&quot;:0,&quot;colorType&quot;:2,&quot;rgb&quot;:&quot;#ebeeee&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
</p:tagLst>
</file>

<file path=ppt/tags/tag93.xml><?xml version="1.0" encoding="utf-8"?>
<p:tagLst xmlns:p="http://schemas.openxmlformats.org/presentationml/2006/main">
  <p:tag name="KSO_WM_DIAGRAM_VIRTUALLY_FRAME" val="{&quot;height&quot;:373.5351181102362,&quot;left&quot;:180.6,&quot;top&quot;:109.06488188976377,&quot;width&quot;:553.7}"/>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058_2*l_h_i*1_2_3"/>
  <p:tag name="KSO_WM_TEMPLATE_CATEGORY" val="diagram"/>
  <p:tag name="KSO_WM_TEMPLATE_INDEX" val="20228058"/>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DIAGRAM_VIRTUALLY_FRAME" val="{&quot;height&quot;:373.5351181102362,&quot;left&quot;:180.6,&quot;top&quot;:109.06488188976377,&quot;width&quot;:553.7}"/>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28058_2*l_h_i*1_2_4"/>
  <p:tag name="KSO_WM_TEMPLATE_CATEGORY" val="diagram"/>
  <p:tag name="KSO_WM_TEMPLATE_INDEX" val="20228058"/>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DIAGRAM_VIRTUALLY_FRAME" val="{&quot;height&quot;:373.5351181102362,&quot;left&quot;:180.6,&quot;top&quot;:109.06488188976377,&quot;width&quot;:553.7}"/>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28058_2*l_h_i*1_2_5"/>
  <p:tag name="KSO_WM_TEMPLATE_CATEGORY" val="diagram"/>
  <p:tag name="KSO_WM_TEMPLATE_INDEX" val="20228058"/>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DIAGRAM_VIRTUALLY_FRAME" val="{&quot;height&quot;:373.5351181102362,&quot;left&quot;:180.6,&quot;top&quot;:109.06488188976377,&quot;width&quot;:553.7}"/>
</p:tagLst>
</file>

<file path=ppt/tags/tag97.xml><?xml version="1.0" encoding="utf-8"?>
<p:tagLst xmlns:p="http://schemas.openxmlformats.org/presentationml/2006/main">
  <p:tag name="KSO_WM_UNIT_VALUE" val="80*8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8058_2*l_h_x*1_2_1"/>
  <p:tag name="KSO_WM_TEMPLATE_CATEGORY" val="diagram"/>
  <p:tag name="KSO_WM_TEMPLATE_INDEX" val="20228058"/>
  <p:tag name="KSO_WM_UNIT_LAYERLEVEL" val="1_1_1"/>
  <p:tag name="KSO_WM_TAG_VERSION" val="1.0"/>
  <p:tag name="KSO_WM_BEAUTIFY_FLAG" val="#wm#"/>
  <p:tag name="KSO_WM_DIAGRAM_VIRTUALLY_FRAME" val="{&quot;height&quot;:373.5351181102362,&quot;left&quot;:180.6,&quot;top&quot;:109.06488188976377,&quot;width&quot;:553.7}"/>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058_2*l_h_i*1_2_1"/>
  <p:tag name="KSO_WM_TEMPLATE_CATEGORY" val="diagram"/>
  <p:tag name="KSO_WM_TEMPLATE_INDEX" val="20228058"/>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DIAGRAM_VIRTUALLY_FRAME" val="{&quot;height&quot;:373.5351181102362,&quot;left&quot;:180.6,&quot;top&quot;:109.06488188976377,&quot;width&quot;:553.7}"/>
</p:tagLst>
</file>

<file path=ppt/tags/tag9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8058_2*l_h_a*1_2_1"/>
  <p:tag name="KSO_WM_TEMPLATE_CATEGORY" val="diagram"/>
  <p:tag name="KSO_WM_TEMPLATE_INDEX" val="20228058"/>
  <p:tag name="KSO_WM_UNIT_LAYERLEVEL" val="1_1_1"/>
  <p:tag name="KSO_WM_TAG_VERSION" val="1.0"/>
  <p:tag name="KSO_WM_BEAUTIFY_FLAG" val="#wm#"/>
  <p:tag name="KSO_WM_UNIT_TEXT_FILL_FORE_SCHEMECOLOR_INDEX" val="6"/>
  <p:tag name="KSO_WM_UNIT_TEXT_FILL_TYPE" val="1"/>
  <p:tag name="KSO_WM_DIAGRAM_VIRTUALLY_FRAME" val="{&quot;height&quot;:373.5351181102362,&quot;left&quot;:180.6,&quot;top&quot;:109.06488188976377,&quot;width&quot;:553.7}"/>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7566</Words>
  <Application>WPS 演示</Application>
  <PresentationFormat>宽屏</PresentationFormat>
  <Paragraphs>567</Paragraphs>
  <Slides>83</Slides>
  <Notes>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83</vt:i4>
      </vt:variant>
    </vt:vector>
  </HeadingPairs>
  <TitlesOfParts>
    <vt:vector size="103" baseType="lpstr">
      <vt:lpstr>Arial</vt:lpstr>
      <vt:lpstr>宋体</vt:lpstr>
      <vt:lpstr>Wingdings</vt:lpstr>
      <vt:lpstr>Wingdings</vt:lpstr>
      <vt:lpstr>Arial</vt:lpstr>
      <vt:lpstr>微软雅黑</vt:lpstr>
      <vt:lpstr>汉仪中黑简</vt:lpstr>
      <vt:lpstr>黑体</vt:lpstr>
      <vt:lpstr>Calibri</vt:lpstr>
      <vt:lpstr>Century Gothic</vt:lpstr>
      <vt:lpstr>思源黑体 CN Bold</vt:lpstr>
      <vt:lpstr>经典综艺体简</vt:lpstr>
      <vt:lpstr>Arial Unicode MS</vt:lpstr>
      <vt:lpstr>MiSans</vt:lpstr>
      <vt:lpstr>思源黑体 CN Light</vt:lpstr>
      <vt:lpstr>思源黑体 CN Normal</vt:lpstr>
      <vt:lpstr>思源黑体 CN Regular</vt:lpstr>
      <vt:lpstr>ˎ̥</vt:lpstr>
      <vt:lpstr>0xProto Nerd Font</vt:lpstr>
      <vt:lpstr>WPS</vt:lpstr>
      <vt:lpstr>MISC--杂项</vt:lpstr>
      <vt:lpstr>MISC·定义</vt:lpstr>
      <vt:lpstr>目录</vt:lpstr>
      <vt:lpstr>PowerPoint 演示文稿</vt:lpstr>
      <vt:lpstr>MISC·压缩文件·压缩文件密码爆破</vt:lpstr>
      <vt:lpstr>MISC·压缩文件·压缩文件密码爆破</vt:lpstr>
      <vt:lpstr>MISC·隐写技术·MISC·第5题</vt:lpstr>
      <vt:lpstr>MISC·隐写技术·MISC·第5题</vt:lpstr>
      <vt:lpstr>MISC·隐写技术·MISC·第5题</vt:lpstr>
      <vt:lpstr>MISC·压缩文件·伪加密</vt:lpstr>
      <vt:lpstr>MISC·压缩文件·伪加密·工具</vt:lpstr>
      <vt:lpstr>MISC·压缩文件·伪加密</vt:lpstr>
      <vt:lpstr>MISC·压缩文件·伪加密</vt:lpstr>
      <vt:lpstr>PowerPoint 演示文稿</vt:lpstr>
      <vt:lpstr>MISC·隐写</vt:lpstr>
      <vt:lpstr>MISC·隐写·常用工具</vt:lpstr>
      <vt:lpstr>MISC·隐写·文件隐写·文件类型识别</vt:lpstr>
      <vt:lpstr>MISC·隐写·文件隐写·文件类型识别</vt:lpstr>
      <vt:lpstr>MISC·隐写技术--misc--第三题</vt:lpstr>
      <vt:lpstr>MISC·隐写·文件隐写·例题</vt:lpstr>
      <vt:lpstr>MISC·隐写·文件隐写·例题</vt:lpstr>
      <vt:lpstr>MISC·隐写·文件隐写</vt:lpstr>
      <vt:lpstr>MISC·隐写·文件合并</vt:lpstr>
      <vt:lpstr>MISC·隐写·文件分离工具</vt:lpstr>
      <vt:lpstr>MISC·隐写·文件分离例题</vt:lpstr>
      <vt:lpstr>MISC·隐写·文件分离例题</vt:lpstr>
      <vt:lpstr>PowerPoint 演示文稿</vt:lpstr>
      <vt:lpstr>MISC·隐写·音视频隐写</vt:lpstr>
      <vt:lpstr>MISC·隐写·音视频隐写·例题</vt:lpstr>
      <vt:lpstr>MISC·隐写·音视频隐写·例题</vt:lpstr>
      <vt:lpstr>MISC·隐写·音视频隐写·例题</vt:lpstr>
      <vt:lpstr>PowerPoint 演示文稿</vt:lpstr>
      <vt:lpstr>MISC·流量分析</vt:lpstr>
      <vt:lpstr>MISC·数据包分析</vt:lpstr>
      <vt:lpstr>MISC·流量分类·广播</vt:lpstr>
      <vt:lpstr>MISC·流量分类·单播</vt:lpstr>
      <vt:lpstr>MISC·协议与数据封装</vt:lpstr>
      <vt:lpstr>MISC·协议栈</vt:lpstr>
      <vt:lpstr>MISC·物理层·</vt:lpstr>
      <vt:lpstr>MISC·链路层·MAC</vt:lpstr>
      <vt:lpstr>MISC·网络层·IP</vt:lpstr>
      <vt:lpstr>MISC·传输层·TCP/UDP</vt:lpstr>
      <vt:lpstr>MISC·传输层·TCP三次握手</vt:lpstr>
      <vt:lpstr>MISC·传输层·TCP四次挥手</vt:lpstr>
      <vt:lpstr>MISC·应用层·HTTP</vt:lpstr>
      <vt:lpstr>MISC·应用层·HTTP</vt:lpstr>
      <vt:lpstr>MISC·流量分析·步骤</vt:lpstr>
      <vt:lpstr>MISC·流量分析·考察方向</vt:lpstr>
      <vt:lpstr>MISC·流量分析·过滤器</vt:lpstr>
      <vt:lpstr>MISC·流量分析·过滤器</vt:lpstr>
      <vt:lpstr>MISC·流量分析·过滤器·过滤IP</vt:lpstr>
      <vt:lpstr>MISC·流量分析·过滤器·过滤端口</vt:lpstr>
      <vt:lpstr>MISC·流量分析·过滤器·过滤协议</vt:lpstr>
      <vt:lpstr>MISC·流量分析·过滤器·过滤MAC</vt:lpstr>
      <vt:lpstr>MISC·流量分析·过滤器·过滤包长度</vt:lpstr>
      <vt:lpstr>MISC·流量分析·过滤器·过滤http模式</vt:lpstr>
      <vt:lpstr>MISC·流量分析·过滤器·过滤http模式</vt:lpstr>
      <vt:lpstr>MISC·流量分析·网络端点</vt:lpstr>
      <vt:lpstr>MISC·流量分析·网络会话</vt:lpstr>
      <vt:lpstr>MISC·流量分析·协议分级</vt:lpstr>
      <vt:lpstr>MISC·流量分析·数据包长度分析</vt:lpstr>
      <vt:lpstr>MISC·流量分析·追踪TCP流</vt:lpstr>
      <vt:lpstr>流量分析·隐写技术·流媒体·第4题</vt:lpstr>
      <vt:lpstr>流量分析·隐写技术·流媒体·第4题</vt:lpstr>
      <vt:lpstr>流量分析·隐写技术·流媒体·第5题</vt:lpstr>
      <vt:lpstr>流量分析·隐写技术·流媒体·第5题</vt:lpstr>
      <vt:lpstr>流量分析·隐写技术·流媒体·第9题</vt:lpstr>
      <vt:lpstr>流量分析·隐写技术·流媒体·第9题</vt:lpstr>
      <vt:lpstr>流量分析·隐写技术·流媒体·第10题</vt:lpstr>
      <vt:lpstr>流量分析·隐写技术·流媒体·第10题</vt:lpstr>
      <vt:lpstr>流量分析·隐写技术·杂项篇·第11题</vt:lpstr>
      <vt:lpstr>流量分析·隐写技术·杂项篇·第11题</vt:lpstr>
      <vt:lpstr>流量分析·隐写技术·杂项篇·第11题</vt:lpstr>
      <vt:lpstr>流量分析·隐写技术·杂项篇·第11题</vt:lpstr>
      <vt:lpstr>流量分析·隐写技术·杂项篇·第11题</vt:lpstr>
      <vt:lpstr>流量分析·隐写技术·杂项篇·第14题</vt:lpstr>
      <vt:lpstr>流量分析·隐写技术·杂项篇·第14题</vt:lpstr>
      <vt:lpstr>流量分析·隐写技术·杂项篇·第14题</vt:lpstr>
      <vt:lpstr>流量分析·隐写技术·杂项篇·第15题</vt:lpstr>
      <vt:lpstr>流量分析·隐写技术·杂项篇·第15题</vt:lpstr>
      <vt:lpstr>流量分析·隐写技术·MISC·第1题</vt:lpstr>
      <vt:lpstr>流量分析·隐写技术·MISC·第1题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泡泡</cp:lastModifiedBy>
  <cp:revision>303</cp:revision>
  <dcterms:created xsi:type="dcterms:W3CDTF">2024-11-29T03:01:00Z</dcterms:created>
  <dcterms:modified xsi:type="dcterms:W3CDTF">2024-11-30T00:23:40Z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872E94C17CCE41C3862C4967D6BCDB43_43</vt:lpwstr>
  </property>
</Properties>
</file>